
<file path=[Content_Types].xml><?xml version="1.0" encoding="utf-8"?>
<Types xmlns="http://schemas.openxmlformats.org/package/2006/content-types">
  <Default Extension="fntdata" ContentType="application/x-fontdata"/>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0"/>
  </p:notesMasterIdLst>
  <p:sldIdLst>
    <p:sldId id="298" r:id="rId2"/>
    <p:sldId id="258" r:id="rId3"/>
    <p:sldId id="257" r:id="rId4"/>
    <p:sldId id="271" r:id="rId5"/>
    <p:sldId id="260" r:id="rId6"/>
    <p:sldId id="272" r:id="rId7"/>
    <p:sldId id="262" r:id="rId8"/>
    <p:sldId id="284" r:id="rId9"/>
    <p:sldId id="276" r:id="rId10"/>
    <p:sldId id="286" r:id="rId11"/>
    <p:sldId id="288" r:id="rId12"/>
    <p:sldId id="283" r:id="rId13"/>
    <p:sldId id="273" r:id="rId14"/>
    <p:sldId id="289" r:id="rId15"/>
    <p:sldId id="278" r:id="rId16"/>
    <p:sldId id="292" r:id="rId17"/>
    <p:sldId id="291" r:id="rId18"/>
    <p:sldId id="293" r:id="rId19"/>
    <p:sldId id="295" r:id="rId20"/>
    <p:sldId id="294" r:id="rId21"/>
    <p:sldId id="297" r:id="rId22"/>
    <p:sldId id="299" r:id="rId23"/>
    <p:sldId id="302" r:id="rId24"/>
    <p:sldId id="300" r:id="rId25"/>
    <p:sldId id="303" r:id="rId26"/>
    <p:sldId id="304" r:id="rId27"/>
    <p:sldId id="261" r:id="rId28"/>
    <p:sldId id="305" r:id="rId29"/>
  </p:sldIdLst>
  <p:sldSz cx="14630400" cy="8229600"/>
  <p:notesSz cx="8229600" cy="14630400"/>
  <p:embeddedFontLst>
    <p:embeddedFont>
      <p:font typeface="Arial Black" panose="020B0604020202020204" pitchFamily="34" charset="0"/>
      <p:bold r:id="rId31"/>
    </p:embeddedFont>
    <p:embeddedFont>
      <p:font typeface="Nunito Sans Bold" panose="020B0704020202020204" pitchFamily="34" charset="0"/>
      <p:bold r:id="rId32"/>
    </p:embeddedFont>
    <p:embeddedFont>
      <p:font typeface="Open Sans" panose="020B0606030504020204" pitchFamily="34" charset="0"/>
      <p:regular r:id="rId33"/>
      <p:bold r:id="rId34"/>
    </p:embeddedFont>
  </p:embeddedFontLst>
  <p:defaultText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62" autoAdjust="0"/>
    <p:restoredTop sz="94610"/>
  </p:normalViewPr>
  <p:slideViewPr>
    <p:cSldViewPr snapToGrid="0" snapToObjects="1">
      <p:cViewPr>
        <p:scale>
          <a:sx n="80" d="100"/>
          <a:sy n="80" d="100"/>
        </p:scale>
        <p:origin x="576" y="3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 Type="http://schemas.openxmlformats.org/officeDocument/2006/relationships/slide" Target="slides/slide2.xml" /><Relationship Id="rId21" Type="http://schemas.openxmlformats.org/officeDocument/2006/relationships/slide" Target="slides/slide20.xml" /><Relationship Id="rId34" Type="http://schemas.openxmlformats.org/officeDocument/2006/relationships/font" Target="fonts/font4.fntdata"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font" Target="fonts/font3.fntdata" /><Relationship Id="rId38" Type="http://schemas.openxmlformats.org/officeDocument/2006/relationships/tableStyles" Target="tableStyles.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font" Target="fonts/font2.fntdata" /><Relationship Id="rId37" Type="http://schemas.openxmlformats.org/officeDocument/2006/relationships/theme" Target="theme/theme1.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viewProps" Target="viewProps.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font" Target="fonts/font1.fntdata"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notesMaster" Target="notesMasters/notesMaster1.xml" /><Relationship Id="rId35" Type="http://schemas.openxmlformats.org/officeDocument/2006/relationships/presProps" Target="presProps.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624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 /><Relationship Id="rId1" Type="http://schemas.openxmlformats.org/officeDocument/2006/relationships/notesMaster" Target="../notesMasters/notesMaster1.xml" /></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 /><Relationship Id="rId1" Type="http://schemas.openxmlformats.org/officeDocument/2006/relationships/notesMaster" Target="../notesMasters/notesMaster1.xml" /></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 /><Relationship Id="rId1" Type="http://schemas.openxmlformats.org/officeDocument/2006/relationships/notesMaster" Target="../notesMasters/notesMaster1.xml" /></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B6EAF-BF67-3B89-AA2E-2EB826BA16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9BFF1C-B465-6277-97DB-3BA75093AE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AB9AFF-7FA9-47BF-6D61-4B9FB2A7BD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6E5EA2-8776-51BD-63A0-65CFFDDC74E3}"/>
              </a:ext>
            </a:extLst>
          </p:cNvPr>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2083774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9966FF"/>
                </a:solidFill>
                <a:latin typeface="Arial Black"/>
                <a:cs typeface="Arial Black"/>
              </a:defRPr>
            </a:lvl1pPr>
          </a:lstStyle>
          <a:p>
            <a:endParaRPr/>
          </a:p>
        </p:txBody>
      </p:sp>
      <p:sp>
        <p:nvSpPr>
          <p:cNvPr id="3" name="Holder 3"/>
          <p:cNvSpPr>
            <a:spLocks noGrp="1"/>
          </p:cNvSpPr>
          <p:nvPr>
            <p:ph sz="half" idx="2"/>
          </p:nvPr>
        </p:nvSpPr>
        <p:spPr>
          <a:xfrm>
            <a:off x="731520" y="1892808"/>
            <a:ext cx="6364224" cy="5431536"/>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7534656" y="1892808"/>
            <a:ext cx="6364224" cy="5431536"/>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4/11/2025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45993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9966FF"/>
                </a:solidFill>
                <a:latin typeface="Arial Black"/>
                <a:cs typeface="Arial Black"/>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93367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slideLayout" Target="../slideLayouts/slideLayout1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19" Type="http://schemas.openxmlformats.org/officeDocument/2006/relationships/theme" Target="../theme/theme1.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 /><Relationship Id="rId1" Type="http://schemas.openxmlformats.org/officeDocument/2006/relationships/slideLayout" Target="../slideLayouts/slideLayout2.xml" /></Relationships>
</file>

<file path=ppt/slides/_rels/slide10.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10.xml" /><Relationship Id="rId1" Type="http://schemas.openxmlformats.org/officeDocument/2006/relationships/slideLayout" Target="../slideLayouts/slideLayout5.xml" /></Relationships>
</file>

<file path=ppt/slides/_rels/slide11.xml.rels><?xml version="1.0" encoding="UTF-8" standalone="yes"?>
<Relationships xmlns="http://schemas.openxmlformats.org/package/2006/relationships"><Relationship Id="rId8" Type="http://schemas.openxmlformats.org/officeDocument/2006/relationships/image" Target="../media/image23.png" /><Relationship Id="rId3" Type="http://schemas.openxmlformats.org/officeDocument/2006/relationships/image" Target="../media/image19.png" /><Relationship Id="rId7" Type="http://schemas.openxmlformats.org/officeDocument/2006/relationships/image" Target="../media/image1.png" /><Relationship Id="rId2" Type="http://schemas.openxmlformats.org/officeDocument/2006/relationships/notesSlide" Target="../notesSlides/notesSlide11.xml" /><Relationship Id="rId1" Type="http://schemas.openxmlformats.org/officeDocument/2006/relationships/slideLayout" Target="../slideLayouts/slideLayout7.xml" /><Relationship Id="rId6" Type="http://schemas.openxmlformats.org/officeDocument/2006/relationships/image" Target="../media/image22.png" /><Relationship Id="rId5" Type="http://schemas.openxmlformats.org/officeDocument/2006/relationships/image" Target="../media/image21.png" /><Relationship Id="rId4" Type="http://schemas.openxmlformats.org/officeDocument/2006/relationships/image" Target="../media/image20.png" /></Relationships>
</file>

<file path=ppt/slides/_rels/slide12.xml.rels><?xml version="1.0" encoding="UTF-8" standalone="yes"?>
<Relationships xmlns="http://schemas.openxmlformats.org/package/2006/relationships"><Relationship Id="rId3" Type="http://schemas.openxmlformats.org/officeDocument/2006/relationships/image" Target="../media/image24.jpg" /><Relationship Id="rId2" Type="http://schemas.openxmlformats.org/officeDocument/2006/relationships/notesSlide" Target="../notesSlides/notesSlide12.xml" /><Relationship Id="rId1" Type="http://schemas.openxmlformats.org/officeDocument/2006/relationships/slideLayout" Target="../slideLayouts/slideLayout13.xml" /></Relationships>
</file>

<file path=ppt/slides/_rels/slide13.xml.rels><?xml version="1.0" encoding="UTF-8" standalone="yes"?>
<Relationships xmlns="http://schemas.openxmlformats.org/package/2006/relationships"><Relationship Id="rId8" Type="http://schemas.openxmlformats.org/officeDocument/2006/relationships/image" Target="../media/image1.png" /><Relationship Id="rId3" Type="http://schemas.openxmlformats.org/officeDocument/2006/relationships/image" Target="../media/image25.png" /><Relationship Id="rId7" Type="http://schemas.openxmlformats.org/officeDocument/2006/relationships/image" Target="../media/image29.png" /><Relationship Id="rId2" Type="http://schemas.openxmlformats.org/officeDocument/2006/relationships/notesSlide" Target="../notesSlides/notesSlide13.xml" /><Relationship Id="rId1" Type="http://schemas.openxmlformats.org/officeDocument/2006/relationships/slideLayout" Target="../slideLayouts/slideLayout3.xml" /><Relationship Id="rId6" Type="http://schemas.openxmlformats.org/officeDocument/2006/relationships/image" Target="../media/image28.png" /><Relationship Id="rId11" Type="http://schemas.openxmlformats.org/officeDocument/2006/relationships/image" Target="../media/image32.png" /><Relationship Id="rId5" Type="http://schemas.openxmlformats.org/officeDocument/2006/relationships/image" Target="../media/image27.png" /><Relationship Id="rId10" Type="http://schemas.openxmlformats.org/officeDocument/2006/relationships/image" Target="../media/image31.png" /><Relationship Id="rId4" Type="http://schemas.openxmlformats.org/officeDocument/2006/relationships/image" Target="../media/image26.png" /><Relationship Id="rId9" Type="http://schemas.openxmlformats.org/officeDocument/2006/relationships/image" Target="../media/image30.png" /></Relationships>
</file>

<file path=ppt/slides/_rels/slide14.xml.rels><?xml version="1.0" encoding="UTF-8" standalone="yes"?>
<Relationships xmlns="http://schemas.openxmlformats.org/package/2006/relationships"><Relationship Id="rId3" Type="http://schemas.openxmlformats.org/officeDocument/2006/relationships/image" Target="../media/image33.png" /><Relationship Id="rId7" Type="http://schemas.openxmlformats.org/officeDocument/2006/relationships/image" Target="../media/image1.png" /><Relationship Id="rId2" Type="http://schemas.openxmlformats.org/officeDocument/2006/relationships/notesSlide" Target="../notesSlides/notesSlide14.xml" /><Relationship Id="rId1" Type="http://schemas.openxmlformats.org/officeDocument/2006/relationships/slideLayout" Target="../slideLayouts/slideLayout8.xml" /><Relationship Id="rId6" Type="http://schemas.openxmlformats.org/officeDocument/2006/relationships/image" Target="../media/image36.png" /><Relationship Id="rId5" Type="http://schemas.openxmlformats.org/officeDocument/2006/relationships/image" Target="../media/image35.png" /><Relationship Id="rId4" Type="http://schemas.openxmlformats.org/officeDocument/2006/relationships/image" Target="../media/image34.png" /></Relationships>
</file>

<file path=ppt/slides/_rels/slide15.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15.xml" /><Relationship Id="rId1" Type="http://schemas.openxmlformats.org/officeDocument/2006/relationships/slideLayout" Target="../slideLayouts/slideLayout8.xml" /></Relationships>
</file>

<file path=ppt/slides/_rels/slide16.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16.xml" /><Relationship Id="rId1" Type="http://schemas.openxmlformats.org/officeDocument/2006/relationships/slideLayout" Target="../slideLayouts/slideLayout11.xml" /><Relationship Id="rId4" Type="http://schemas.openxmlformats.org/officeDocument/2006/relationships/image" Target="../media/image37.png" /></Relationships>
</file>

<file path=ppt/slides/_rels/slide17.xml.rels><?xml version="1.0" encoding="UTF-8" standalone="yes"?>
<Relationships xmlns="http://schemas.openxmlformats.org/package/2006/relationships"><Relationship Id="rId3" Type="http://schemas.openxmlformats.org/officeDocument/2006/relationships/image" Target="../media/image38.png" /><Relationship Id="rId2" Type="http://schemas.openxmlformats.org/officeDocument/2006/relationships/notesSlide" Target="../notesSlides/notesSlide17.xml" /><Relationship Id="rId1" Type="http://schemas.openxmlformats.org/officeDocument/2006/relationships/slideLayout" Target="../slideLayouts/slideLayout10.xml" /><Relationship Id="rId4" Type="http://schemas.openxmlformats.org/officeDocument/2006/relationships/image" Target="../media/image1.png" /></Relationships>
</file>

<file path=ppt/slides/_rels/slide18.xml.rels><?xml version="1.0" encoding="UTF-8" standalone="yes"?>
<Relationships xmlns="http://schemas.openxmlformats.org/package/2006/relationships"><Relationship Id="rId3" Type="http://schemas.openxmlformats.org/officeDocument/2006/relationships/image" Target="../media/image39.png" /><Relationship Id="rId7" Type="http://schemas.openxmlformats.org/officeDocument/2006/relationships/image" Target="../media/image1.png" /><Relationship Id="rId2" Type="http://schemas.openxmlformats.org/officeDocument/2006/relationships/notesSlide" Target="../notesSlides/notesSlide18.xml" /><Relationship Id="rId1" Type="http://schemas.openxmlformats.org/officeDocument/2006/relationships/slideLayout" Target="../slideLayouts/slideLayout12.xml" /><Relationship Id="rId6" Type="http://schemas.openxmlformats.org/officeDocument/2006/relationships/image" Target="../media/image42.png" /><Relationship Id="rId5" Type="http://schemas.openxmlformats.org/officeDocument/2006/relationships/image" Target="../media/image41.png" /><Relationship Id="rId4" Type="http://schemas.openxmlformats.org/officeDocument/2006/relationships/image" Target="../media/image40.png" /></Relationships>
</file>

<file path=ppt/slides/_rels/slide19.xml.rels><?xml version="1.0" encoding="UTF-8" standalone="yes"?>
<Relationships xmlns="http://schemas.openxmlformats.org/package/2006/relationships"><Relationship Id="rId3" Type="http://schemas.openxmlformats.org/officeDocument/2006/relationships/image" Target="../media/image43.png" /><Relationship Id="rId2" Type="http://schemas.openxmlformats.org/officeDocument/2006/relationships/notesSlide" Target="../notesSlides/notesSlide19.xml" /><Relationship Id="rId1" Type="http://schemas.openxmlformats.org/officeDocument/2006/relationships/slideLayout" Target="../slideLayouts/slideLayout14.xml" /><Relationship Id="rId4" Type="http://schemas.openxmlformats.org/officeDocument/2006/relationships/image" Target="../media/image1.png" /></Relationships>
</file>

<file path=ppt/slides/_rels/slide2.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2.xml" /><Relationship Id="rId1" Type="http://schemas.openxmlformats.org/officeDocument/2006/relationships/slideLayout" Target="../slideLayouts/slideLayout4.xml" /><Relationship Id="rId4" Type="http://schemas.openxmlformats.org/officeDocument/2006/relationships/image" Target="../media/image2.png" /></Relationships>
</file>

<file path=ppt/slides/_rels/slide20.xml.rels><?xml version="1.0" encoding="UTF-8" standalone="yes"?>
<Relationships xmlns="http://schemas.openxmlformats.org/package/2006/relationships"><Relationship Id="rId3" Type="http://schemas.openxmlformats.org/officeDocument/2006/relationships/image" Target="../media/image44.png" /><Relationship Id="rId2" Type="http://schemas.openxmlformats.org/officeDocument/2006/relationships/notesSlide" Target="../notesSlides/notesSlide20.xml" /><Relationship Id="rId1" Type="http://schemas.openxmlformats.org/officeDocument/2006/relationships/slideLayout" Target="../slideLayouts/slideLayout13.xml" /><Relationship Id="rId6" Type="http://schemas.openxmlformats.org/officeDocument/2006/relationships/image" Target="../media/image47.png" /><Relationship Id="rId5" Type="http://schemas.openxmlformats.org/officeDocument/2006/relationships/image" Target="../media/image46.png" /><Relationship Id="rId4" Type="http://schemas.openxmlformats.org/officeDocument/2006/relationships/image" Target="../media/image45.png" /></Relationships>
</file>

<file path=ppt/slides/_rels/slide21.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21.xml" /><Relationship Id="rId1" Type="http://schemas.openxmlformats.org/officeDocument/2006/relationships/slideLayout" Target="../slideLayouts/slideLayout3.xml" /></Relationships>
</file>

<file path=ppt/slides/_rels/slide22.xml.rels><?xml version="1.0" encoding="UTF-8" standalone="yes"?>
<Relationships xmlns="http://schemas.openxmlformats.org/package/2006/relationships"><Relationship Id="rId3" Type="http://schemas.openxmlformats.org/officeDocument/2006/relationships/image" Target="../media/image49.png" /><Relationship Id="rId2" Type="http://schemas.openxmlformats.org/officeDocument/2006/relationships/image" Target="../media/image48.png" /><Relationship Id="rId1" Type="http://schemas.openxmlformats.org/officeDocument/2006/relationships/slideLayout" Target="../slideLayouts/slideLayout17.xml" /><Relationship Id="rId6" Type="http://schemas.openxmlformats.org/officeDocument/2006/relationships/image" Target="../media/image52.jpg" /><Relationship Id="rId5" Type="http://schemas.openxmlformats.org/officeDocument/2006/relationships/image" Target="../media/image51.png" /><Relationship Id="rId4" Type="http://schemas.openxmlformats.org/officeDocument/2006/relationships/image" Target="../media/image50.png" /></Relationships>
</file>

<file path=ppt/slides/_rels/slide23.xml.rels><?xml version="1.0" encoding="UTF-8" standalone="yes"?>
<Relationships xmlns="http://schemas.openxmlformats.org/package/2006/relationships"><Relationship Id="rId2" Type="http://schemas.openxmlformats.org/officeDocument/2006/relationships/image" Target="../media/image53.png" /><Relationship Id="rId1" Type="http://schemas.openxmlformats.org/officeDocument/2006/relationships/slideLayout" Target="../slideLayouts/slideLayout18.xml" /></Relationships>
</file>

<file path=ppt/slides/_rels/slide24.xml.rels><?xml version="1.0" encoding="UTF-8" standalone="yes"?>
<Relationships xmlns="http://schemas.openxmlformats.org/package/2006/relationships"><Relationship Id="rId2" Type="http://schemas.openxmlformats.org/officeDocument/2006/relationships/image" Target="../media/image53.png" /><Relationship Id="rId1" Type="http://schemas.openxmlformats.org/officeDocument/2006/relationships/slideLayout" Target="../slideLayouts/slideLayout18.xml" /></Relationships>
</file>

<file path=ppt/slides/_rels/slide25.xml.rels><?xml version="1.0" encoding="UTF-8" standalone="yes"?>
<Relationships xmlns="http://schemas.openxmlformats.org/package/2006/relationships"><Relationship Id="rId2" Type="http://schemas.openxmlformats.org/officeDocument/2006/relationships/image" Target="../media/image53.png" /><Relationship Id="rId1" Type="http://schemas.openxmlformats.org/officeDocument/2006/relationships/slideLayout" Target="../slideLayouts/slideLayout18.xml" /></Relationships>
</file>

<file path=ppt/slides/_rels/slide26.xml.rels><?xml version="1.0" encoding="UTF-8" standalone="yes"?>
<Relationships xmlns="http://schemas.openxmlformats.org/package/2006/relationships"><Relationship Id="rId2" Type="http://schemas.openxmlformats.org/officeDocument/2006/relationships/image" Target="../media/image53.png" /><Relationship Id="rId1" Type="http://schemas.openxmlformats.org/officeDocument/2006/relationships/slideLayout" Target="../slideLayouts/slideLayout18.xml" /></Relationships>
</file>

<file path=ppt/slides/_rels/slide27.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22.xml" /><Relationship Id="rId1" Type="http://schemas.openxmlformats.org/officeDocument/2006/relationships/slideLayout" Target="../slideLayouts/slideLayout7.xml" /><Relationship Id="rId6" Type="http://schemas.openxmlformats.org/officeDocument/2006/relationships/image" Target="../media/image56.png" /><Relationship Id="rId5" Type="http://schemas.openxmlformats.org/officeDocument/2006/relationships/image" Target="../media/image55.png" /><Relationship Id="rId4" Type="http://schemas.openxmlformats.org/officeDocument/2006/relationships/image" Target="../media/image54.png" /></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3.xml" /><Relationship Id="rId1" Type="http://schemas.openxmlformats.org/officeDocument/2006/relationships/slideLayout" Target="../slideLayouts/slideLayout3.xml" /><Relationship Id="rId6" Type="http://schemas.openxmlformats.org/officeDocument/2006/relationships/image" Target="../media/image1.png" /><Relationship Id="rId5" Type="http://schemas.openxmlformats.org/officeDocument/2006/relationships/image" Target="../media/image5.png" /><Relationship Id="rId4" Type="http://schemas.openxmlformats.org/officeDocument/2006/relationships/image" Target="../media/image4.png" /></Relationships>
</file>

<file path=ppt/slides/_rels/slide4.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notesSlide" Target="../notesSlides/notesSlide4.xml" /><Relationship Id="rId1" Type="http://schemas.openxmlformats.org/officeDocument/2006/relationships/slideLayout" Target="../slideLayouts/slideLayout5.xml" /><Relationship Id="rId4" Type="http://schemas.openxmlformats.org/officeDocument/2006/relationships/image" Target="../media/image1.png" /></Relationships>
</file>

<file path=ppt/slides/_rels/slide5.xml.rels><?xml version="1.0" encoding="UTF-8" standalone="yes"?>
<Relationships xmlns="http://schemas.openxmlformats.org/package/2006/relationships"><Relationship Id="rId3" Type="http://schemas.openxmlformats.org/officeDocument/2006/relationships/image" Target="../media/image7.png" /><Relationship Id="rId2" Type="http://schemas.openxmlformats.org/officeDocument/2006/relationships/notesSlide" Target="../notesSlides/notesSlide5.xml" /><Relationship Id="rId1" Type="http://schemas.openxmlformats.org/officeDocument/2006/relationships/slideLayout" Target="../slideLayouts/slideLayout6.xml" /><Relationship Id="rId4" Type="http://schemas.openxmlformats.org/officeDocument/2006/relationships/image" Target="../media/image1.png" /></Relationships>
</file>

<file path=ppt/slides/_rels/slide6.xml.rels><?xml version="1.0" encoding="UTF-8" standalone="yes"?>
<Relationships xmlns="http://schemas.openxmlformats.org/package/2006/relationships"><Relationship Id="rId8" Type="http://schemas.openxmlformats.org/officeDocument/2006/relationships/image" Target="../media/image1.png" /><Relationship Id="rId3" Type="http://schemas.openxmlformats.org/officeDocument/2006/relationships/image" Target="../media/image8.png" /><Relationship Id="rId7" Type="http://schemas.openxmlformats.org/officeDocument/2006/relationships/image" Target="../media/image12.png" /><Relationship Id="rId2" Type="http://schemas.openxmlformats.org/officeDocument/2006/relationships/notesSlide" Target="../notesSlides/notesSlide6.xml" /><Relationship Id="rId1" Type="http://schemas.openxmlformats.org/officeDocument/2006/relationships/slideLayout" Target="../slideLayouts/slideLayout7.xml" /><Relationship Id="rId6" Type="http://schemas.openxmlformats.org/officeDocument/2006/relationships/image" Target="../media/image11.png" /><Relationship Id="rId5" Type="http://schemas.openxmlformats.org/officeDocument/2006/relationships/image" Target="../media/image10.png" /><Relationship Id="rId4" Type="http://schemas.openxmlformats.org/officeDocument/2006/relationships/image" Target="../media/image9.png" /></Relationships>
</file>

<file path=ppt/slides/_rels/slide7.xml.rels><?xml version="1.0" encoding="UTF-8" standalone="yes"?>
<Relationships xmlns="http://schemas.openxmlformats.org/package/2006/relationships"><Relationship Id="rId3" Type="http://schemas.openxmlformats.org/officeDocument/2006/relationships/image" Target="../media/image13.png" /><Relationship Id="rId2" Type="http://schemas.openxmlformats.org/officeDocument/2006/relationships/notesSlide" Target="../notesSlides/notesSlide7.xml" /><Relationship Id="rId1" Type="http://schemas.openxmlformats.org/officeDocument/2006/relationships/slideLayout" Target="../slideLayouts/slideLayout8.xml" /><Relationship Id="rId4" Type="http://schemas.openxmlformats.org/officeDocument/2006/relationships/image" Target="../media/image1.png" /></Relationships>
</file>

<file path=ppt/slides/_rels/slide8.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8.xml" /><Relationship Id="rId1" Type="http://schemas.openxmlformats.org/officeDocument/2006/relationships/slideLayout" Target="../slideLayouts/slideLayout3.xml" /></Relationships>
</file>

<file path=ppt/slides/_rels/slide9.xml.rels><?xml version="1.0" encoding="UTF-8" standalone="yes"?>
<Relationships xmlns="http://schemas.openxmlformats.org/package/2006/relationships"><Relationship Id="rId8" Type="http://schemas.openxmlformats.org/officeDocument/2006/relationships/image" Target="../media/image1.png" /><Relationship Id="rId3" Type="http://schemas.openxmlformats.org/officeDocument/2006/relationships/image" Target="../media/image14.png" /><Relationship Id="rId7" Type="http://schemas.openxmlformats.org/officeDocument/2006/relationships/image" Target="../media/image18.png" /><Relationship Id="rId2" Type="http://schemas.openxmlformats.org/officeDocument/2006/relationships/notesSlide" Target="../notesSlides/notesSlide9.xml" /><Relationship Id="rId1" Type="http://schemas.openxmlformats.org/officeDocument/2006/relationships/slideLayout" Target="../slideLayouts/slideLayout6.xml" /><Relationship Id="rId6" Type="http://schemas.openxmlformats.org/officeDocument/2006/relationships/image" Target="../media/image17.png" /><Relationship Id="rId5" Type="http://schemas.openxmlformats.org/officeDocument/2006/relationships/image" Target="../media/image16.png" /><Relationship Id="rId4" Type="http://schemas.openxmlformats.org/officeDocument/2006/relationships/image" Target="../media/image15.pn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object 5">
            <a:extLst>
              <a:ext uri="{FF2B5EF4-FFF2-40B4-BE49-F238E27FC236}">
                <a16:creationId xmlns:a16="http://schemas.microsoft.com/office/drawing/2014/main" id="{5365B4B5-1D4E-9B72-FD63-5BA428317116}"/>
              </a:ext>
            </a:extLst>
          </p:cNvPr>
          <p:cNvGrpSpPr/>
          <p:nvPr/>
        </p:nvGrpSpPr>
        <p:grpSpPr>
          <a:xfrm>
            <a:off x="0" y="7976615"/>
            <a:ext cx="14630400" cy="253365"/>
            <a:chOff x="0" y="7976615"/>
            <a:chExt cx="14630400" cy="253365"/>
          </a:xfrm>
        </p:grpSpPr>
        <p:sp>
          <p:nvSpPr>
            <p:cNvPr id="10" name="object 6">
              <a:extLst>
                <a:ext uri="{FF2B5EF4-FFF2-40B4-BE49-F238E27FC236}">
                  <a16:creationId xmlns:a16="http://schemas.microsoft.com/office/drawing/2014/main" id="{27B25ED0-0EDA-A484-26DC-A4284BE89CB8}"/>
                </a:ext>
              </a:extLst>
            </p:cNvPr>
            <p:cNvSpPr/>
            <p:nvPr/>
          </p:nvSpPr>
          <p:spPr>
            <a:xfrm>
              <a:off x="0" y="7976615"/>
              <a:ext cx="8583295" cy="251460"/>
            </a:xfrm>
            <a:custGeom>
              <a:avLst/>
              <a:gdLst/>
              <a:ahLst/>
              <a:cxnLst/>
              <a:rect l="l" t="t" r="r" b="b"/>
              <a:pathLst>
                <a:path w="8583295" h="251459">
                  <a:moveTo>
                    <a:pt x="8583168" y="0"/>
                  </a:moveTo>
                  <a:lnTo>
                    <a:pt x="0" y="0"/>
                  </a:lnTo>
                  <a:lnTo>
                    <a:pt x="0" y="251460"/>
                  </a:lnTo>
                  <a:lnTo>
                    <a:pt x="8583168" y="251460"/>
                  </a:lnTo>
                  <a:lnTo>
                    <a:pt x="8583168" y="0"/>
                  </a:lnTo>
                  <a:close/>
                </a:path>
              </a:pathLst>
            </a:custGeom>
            <a:solidFill>
              <a:srgbClr val="844DE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7">
              <a:extLst>
                <a:ext uri="{FF2B5EF4-FFF2-40B4-BE49-F238E27FC236}">
                  <a16:creationId xmlns:a16="http://schemas.microsoft.com/office/drawing/2014/main" id="{A2923B05-2697-7FA2-6B60-C7D08A0AB793}"/>
                </a:ext>
              </a:extLst>
            </p:cNvPr>
            <p:cNvSpPr/>
            <p:nvPr/>
          </p:nvSpPr>
          <p:spPr>
            <a:xfrm>
              <a:off x="8581643" y="7976615"/>
              <a:ext cx="6049010" cy="253365"/>
            </a:xfrm>
            <a:custGeom>
              <a:avLst/>
              <a:gdLst/>
              <a:ahLst/>
              <a:cxnLst/>
              <a:rect l="l" t="t" r="r" b="b"/>
              <a:pathLst>
                <a:path w="6049009" h="253365">
                  <a:moveTo>
                    <a:pt x="6048756" y="0"/>
                  </a:moveTo>
                  <a:lnTo>
                    <a:pt x="0" y="0"/>
                  </a:lnTo>
                  <a:lnTo>
                    <a:pt x="0" y="252984"/>
                  </a:lnTo>
                  <a:lnTo>
                    <a:pt x="6048756" y="252984"/>
                  </a:lnTo>
                  <a:lnTo>
                    <a:pt x="6048756" y="0"/>
                  </a:lnTo>
                  <a:close/>
                </a:path>
              </a:pathLst>
            </a:custGeom>
            <a:solidFill>
              <a:srgbClr val="00D7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 name="object 2">
            <a:extLst>
              <a:ext uri="{FF2B5EF4-FFF2-40B4-BE49-F238E27FC236}">
                <a16:creationId xmlns:a16="http://schemas.microsoft.com/office/drawing/2014/main" id="{DF903435-6F09-3C94-E5E1-4CB22CCB7973}"/>
              </a:ext>
            </a:extLst>
          </p:cNvPr>
          <p:cNvSpPr/>
          <p:nvPr/>
        </p:nvSpPr>
        <p:spPr>
          <a:xfrm>
            <a:off x="2810739" y="2464935"/>
            <a:ext cx="1354455" cy="1524635"/>
          </a:xfrm>
          <a:custGeom>
            <a:avLst/>
            <a:gdLst/>
            <a:ahLst/>
            <a:cxnLst/>
            <a:rect l="l" t="t" r="r" b="b"/>
            <a:pathLst>
              <a:path w="1354455" h="1524635">
                <a:moveTo>
                  <a:pt x="1354226" y="0"/>
                </a:moveTo>
                <a:lnTo>
                  <a:pt x="1023289" y="0"/>
                </a:lnTo>
                <a:lnTo>
                  <a:pt x="1023289" y="938377"/>
                </a:lnTo>
                <a:lnTo>
                  <a:pt x="309156" y="0"/>
                </a:lnTo>
                <a:lnTo>
                  <a:pt x="0" y="0"/>
                </a:lnTo>
                <a:lnTo>
                  <a:pt x="0" y="1524050"/>
                </a:lnTo>
                <a:lnTo>
                  <a:pt x="330936" y="1524050"/>
                </a:lnTo>
                <a:lnTo>
                  <a:pt x="330936" y="555180"/>
                </a:lnTo>
                <a:lnTo>
                  <a:pt x="1069009" y="1524050"/>
                </a:lnTo>
                <a:lnTo>
                  <a:pt x="1354226" y="1524050"/>
                </a:lnTo>
                <a:lnTo>
                  <a:pt x="1354226" y="0"/>
                </a:lnTo>
                <a:close/>
              </a:path>
            </a:pathLst>
          </a:custGeom>
          <a:solidFill>
            <a:srgbClr val="00D7B8"/>
          </a:solidFill>
        </p:spPr>
        <p:txBody>
          <a:bodyPr wrap="square" lIns="0" tIns="0" rIns="0" bIns="0" rtlCol="0"/>
          <a:lstStyle/>
          <a:p>
            <a:endParaRPr/>
          </a:p>
        </p:txBody>
      </p:sp>
      <p:sp>
        <p:nvSpPr>
          <p:cNvPr id="4" name="object 3">
            <a:extLst>
              <a:ext uri="{FF2B5EF4-FFF2-40B4-BE49-F238E27FC236}">
                <a16:creationId xmlns:a16="http://schemas.microsoft.com/office/drawing/2014/main" id="{19DAB506-C677-9CCB-D9D1-1D218DB40A4F}"/>
              </a:ext>
            </a:extLst>
          </p:cNvPr>
          <p:cNvSpPr/>
          <p:nvPr/>
        </p:nvSpPr>
        <p:spPr>
          <a:xfrm>
            <a:off x="5829986" y="2460566"/>
            <a:ext cx="2312670" cy="1539875"/>
          </a:xfrm>
          <a:custGeom>
            <a:avLst/>
            <a:gdLst/>
            <a:ahLst/>
            <a:cxnLst/>
            <a:rect l="l" t="t" r="r" b="b"/>
            <a:pathLst>
              <a:path w="2312670" h="1539875">
                <a:moveTo>
                  <a:pt x="1304163" y="0"/>
                </a:moveTo>
                <a:lnTo>
                  <a:pt x="1016762" y="0"/>
                </a:lnTo>
                <a:lnTo>
                  <a:pt x="674954" y="1036345"/>
                </a:lnTo>
                <a:lnTo>
                  <a:pt x="359244" y="4356"/>
                </a:lnTo>
                <a:lnTo>
                  <a:pt x="0" y="4356"/>
                </a:lnTo>
                <a:lnTo>
                  <a:pt x="520357" y="1539316"/>
                </a:lnTo>
                <a:lnTo>
                  <a:pt x="812088" y="1539316"/>
                </a:lnTo>
                <a:lnTo>
                  <a:pt x="1156106" y="542124"/>
                </a:lnTo>
                <a:lnTo>
                  <a:pt x="1500111" y="1539316"/>
                </a:lnTo>
                <a:lnTo>
                  <a:pt x="1791843" y="1539316"/>
                </a:lnTo>
                <a:lnTo>
                  <a:pt x="2312212" y="4356"/>
                </a:lnTo>
                <a:lnTo>
                  <a:pt x="1961680" y="4356"/>
                </a:lnTo>
                <a:lnTo>
                  <a:pt x="1645970" y="1036345"/>
                </a:lnTo>
                <a:lnTo>
                  <a:pt x="1304163" y="0"/>
                </a:lnTo>
                <a:close/>
              </a:path>
            </a:pathLst>
          </a:custGeom>
          <a:solidFill>
            <a:srgbClr val="00D7B8"/>
          </a:solidFill>
        </p:spPr>
        <p:txBody>
          <a:bodyPr wrap="square" lIns="0" tIns="0" rIns="0" bIns="0" rtlCol="0"/>
          <a:lstStyle/>
          <a:p>
            <a:endParaRPr/>
          </a:p>
        </p:txBody>
      </p:sp>
      <p:sp>
        <p:nvSpPr>
          <p:cNvPr id="5" name="object 4">
            <a:extLst>
              <a:ext uri="{FF2B5EF4-FFF2-40B4-BE49-F238E27FC236}">
                <a16:creationId xmlns:a16="http://schemas.microsoft.com/office/drawing/2014/main" id="{8B5A0B51-C7DC-F9FA-3CB1-BB464220DAE4}"/>
              </a:ext>
            </a:extLst>
          </p:cNvPr>
          <p:cNvSpPr/>
          <p:nvPr/>
        </p:nvSpPr>
        <p:spPr>
          <a:xfrm>
            <a:off x="8609597" y="3365060"/>
            <a:ext cx="266065" cy="642620"/>
          </a:xfrm>
          <a:custGeom>
            <a:avLst/>
            <a:gdLst/>
            <a:ahLst/>
            <a:cxnLst/>
            <a:rect l="l" t="t" r="r" b="b"/>
            <a:pathLst>
              <a:path w="266065" h="642620">
                <a:moveTo>
                  <a:pt x="0" y="642620"/>
                </a:moveTo>
                <a:lnTo>
                  <a:pt x="265620" y="642620"/>
                </a:lnTo>
                <a:lnTo>
                  <a:pt x="265620" y="0"/>
                </a:lnTo>
                <a:lnTo>
                  <a:pt x="0" y="0"/>
                </a:lnTo>
                <a:lnTo>
                  <a:pt x="0" y="642620"/>
                </a:lnTo>
                <a:close/>
              </a:path>
            </a:pathLst>
          </a:custGeom>
          <a:solidFill>
            <a:srgbClr val="8054F8"/>
          </a:solidFill>
        </p:spPr>
        <p:txBody>
          <a:bodyPr wrap="square" lIns="0" tIns="0" rIns="0" bIns="0" rtlCol="0"/>
          <a:lstStyle/>
          <a:p>
            <a:endParaRPr/>
          </a:p>
        </p:txBody>
      </p:sp>
      <p:sp>
        <p:nvSpPr>
          <p:cNvPr id="6" name="object 5">
            <a:extLst>
              <a:ext uri="{FF2B5EF4-FFF2-40B4-BE49-F238E27FC236}">
                <a16:creationId xmlns:a16="http://schemas.microsoft.com/office/drawing/2014/main" id="{59AADF7C-F5CA-CA45-EB35-A38C486F9017}"/>
              </a:ext>
            </a:extLst>
          </p:cNvPr>
          <p:cNvSpPr/>
          <p:nvPr/>
        </p:nvSpPr>
        <p:spPr>
          <a:xfrm>
            <a:off x="8609598" y="2483680"/>
            <a:ext cx="1263015" cy="1524000"/>
          </a:xfrm>
          <a:custGeom>
            <a:avLst/>
            <a:gdLst/>
            <a:ahLst/>
            <a:cxnLst/>
            <a:rect l="l" t="t" r="r" b="b"/>
            <a:pathLst>
              <a:path w="1263015" h="1524000">
                <a:moveTo>
                  <a:pt x="1262786" y="0"/>
                </a:moveTo>
                <a:lnTo>
                  <a:pt x="997178" y="0"/>
                </a:lnTo>
                <a:lnTo>
                  <a:pt x="997178" y="633730"/>
                </a:lnTo>
                <a:lnTo>
                  <a:pt x="265620" y="633730"/>
                </a:lnTo>
                <a:lnTo>
                  <a:pt x="265620" y="0"/>
                </a:lnTo>
                <a:lnTo>
                  <a:pt x="0" y="0"/>
                </a:lnTo>
                <a:lnTo>
                  <a:pt x="0" y="633730"/>
                </a:lnTo>
                <a:lnTo>
                  <a:pt x="0" y="881380"/>
                </a:lnTo>
                <a:lnTo>
                  <a:pt x="997178" y="881380"/>
                </a:lnTo>
                <a:lnTo>
                  <a:pt x="997178" y="1524000"/>
                </a:lnTo>
                <a:lnTo>
                  <a:pt x="1262786" y="1524000"/>
                </a:lnTo>
                <a:lnTo>
                  <a:pt x="1262786" y="881380"/>
                </a:lnTo>
                <a:lnTo>
                  <a:pt x="1262786" y="633730"/>
                </a:lnTo>
                <a:lnTo>
                  <a:pt x="1262786" y="0"/>
                </a:lnTo>
                <a:close/>
              </a:path>
            </a:pathLst>
          </a:custGeom>
          <a:solidFill>
            <a:srgbClr val="8054F8"/>
          </a:solidFill>
        </p:spPr>
        <p:txBody>
          <a:bodyPr wrap="square" lIns="0" tIns="0" rIns="0" bIns="0" rtlCol="0"/>
          <a:lstStyle/>
          <a:p>
            <a:endParaRPr/>
          </a:p>
        </p:txBody>
      </p:sp>
      <p:sp>
        <p:nvSpPr>
          <p:cNvPr id="7" name="object 6">
            <a:extLst>
              <a:ext uri="{FF2B5EF4-FFF2-40B4-BE49-F238E27FC236}">
                <a16:creationId xmlns:a16="http://schemas.microsoft.com/office/drawing/2014/main" id="{83C4F528-0330-459B-8270-A598885F78B5}"/>
              </a:ext>
            </a:extLst>
          </p:cNvPr>
          <p:cNvSpPr/>
          <p:nvPr/>
        </p:nvSpPr>
        <p:spPr>
          <a:xfrm>
            <a:off x="10045244" y="2483286"/>
            <a:ext cx="1293495" cy="1524635"/>
          </a:xfrm>
          <a:custGeom>
            <a:avLst/>
            <a:gdLst/>
            <a:ahLst/>
            <a:cxnLst/>
            <a:rect l="l" t="t" r="r" b="b"/>
            <a:pathLst>
              <a:path w="1293495" h="1524635">
                <a:moveTo>
                  <a:pt x="679310" y="0"/>
                </a:moveTo>
                <a:lnTo>
                  <a:pt x="0" y="0"/>
                </a:lnTo>
                <a:lnTo>
                  <a:pt x="0" y="1524050"/>
                </a:lnTo>
                <a:lnTo>
                  <a:pt x="265620" y="1524050"/>
                </a:lnTo>
                <a:lnTo>
                  <a:pt x="265620" y="992809"/>
                </a:lnTo>
                <a:lnTo>
                  <a:pt x="914381" y="992809"/>
                </a:lnTo>
                <a:lnTo>
                  <a:pt x="881773" y="947089"/>
                </a:lnTo>
                <a:lnTo>
                  <a:pt x="921162" y="935059"/>
                </a:lnTo>
                <a:lnTo>
                  <a:pt x="958784" y="920707"/>
                </a:lnTo>
                <a:lnTo>
                  <a:pt x="994643" y="904032"/>
                </a:lnTo>
                <a:lnTo>
                  <a:pt x="1028738" y="885037"/>
                </a:lnTo>
                <a:lnTo>
                  <a:pt x="1060785" y="863820"/>
                </a:lnTo>
                <a:lnTo>
                  <a:pt x="1117940" y="814832"/>
                </a:lnTo>
                <a:lnTo>
                  <a:pt x="1165691" y="757130"/>
                </a:lnTo>
                <a:lnTo>
                  <a:pt x="1166711" y="755497"/>
                </a:lnTo>
                <a:lnTo>
                  <a:pt x="265620" y="755497"/>
                </a:lnTo>
                <a:lnTo>
                  <a:pt x="265620" y="241668"/>
                </a:lnTo>
                <a:lnTo>
                  <a:pt x="1186034" y="241668"/>
                </a:lnTo>
                <a:lnTo>
                  <a:pt x="1184478" y="238555"/>
                </a:lnTo>
                <a:lnTo>
                  <a:pt x="1158552" y="198683"/>
                </a:lnTo>
                <a:lnTo>
                  <a:pt x="1128410" y="162343"/>
                </a:lnTo>
                <a:lnTo>
                  <a:pt x="1094054" y="129540"/>
                </a:lnTo>
                <a:lnTo>
                  <a:pt x="1055537" y="100287"/>
                </a:lnTo>
                <a:lnTo>
                  <a:pt x="1012945" y="74574"/>
                </a:lnTo>
                <a:lnTo>
                  <a:pt x="966277" y="52394"/>
                </a:lnTo>
                <a:lnTo>
                  <a:pt x="915530" y="33743"/>
                </a:lnTo>
                <a:lnTo>
                  <a:pt x="872281" y="21602"/>
                </a:lnTo>
                <a:lnTo>
                  <a:pt x="827038" y="12155"/>
                </a:lnTo>
                <a:lnTo>
                  <a:pt x="779798" y="5403"/>
                </a:lnTo>
                <a:lnTo>
                  <a:pt x="730556" y="1351"/>
                </a:lnTo>
                <a:lnTo>
                  <a:pt x="679310" y="0"/>
                </a:lnTo>
                <a:close/>
              </a:path>
              <a:path w="1293495" h="1524635">
                <a:moveTo>
                  <a:pt x="914381" y="992809"/>
                </a:moveTo>
                <a:lnTo>
                  <a:pt x="601941" y="992809"/>
                </a:lnTo>
                <a:lnTo>
                  <a:pt x="977569" y="1524050"/>
                </a:lnTo>
                <a:lnTo>
                  <a:pt x="1293266" y="1524050"/>
                </a:lnTo>
                <a:lnTo>
                  <a:pt x="914381" y="992809"/>
                </a:lnTo>
                <a:close/>
              </a:path>
              <a:path w="1293495" h="1524635">
                <a:moveTo>
                  <a:pt x="1186034" y="241668"/>
                </a:moveTo>
                <a:lnTo>
                  <a:pt x="656551" y="241668"/>
                </a:lnTo>
                <a:lnTo>
                  <a:pt x="714114" y="244248"/>
                </a:lnTo>
                <a:lnTo>
                  <a:pt x="766266" y="251988"/>
                </a:lnTo>
                <a:lnTo>
                  <a:pt x="813005" y="264889"/>
                </a:lnTo>
                <a:lnTo>
                  <a:pt x="854328" y="282950"/>
                </a:lnTo>
                <a:lnTo>
                  <a:pt x="890231" y="306171"/>
                </a:lnTo>
                <a:lnTo>
                  <a:pt x="926525" y="342320"/>
                </a:lnTo>
                <a:lnTo>
                  <a:pt x="952458" y="386260"/>
                </a:lnTo>
                <a:lnTo>
                  <a:pt x="968023" y="437988"/>
                </a:lnTo>
                <a:lnTo>
                  <a:pt x="973213" y="497497"/>
                </a:lnTo>
                <a:lnTo>
                  <a:pt x="967889" y="553535"/>
                </a:lnTo>
                <a:lnTo>
                  <a:pt x="951917" y="603557"/>
                </a:lnTo>
                <a:lnTo>
                  <a:pt x="925298" y="647565"/>
                </a:lnTo>
                <a:lnTo>
                  <a:pt x="888034" y="685558"/>
                </a:lnTo>
                <a:lnTo>
                  <a:pt x="851613" y="710739"/>
                </a:lnTo>
                <a:lnTo>
                  <a:pt x="810471" y="730323"/>
                </a:lnTo>
                <a:lnTo>
                  <a:pt x="764612" y="744309"/>
                </a:lnTo>
                <a:lnTo>
                  <a:pt x="714037" y="752700"/>
                </a:lnTo>
                <a:lnTo>
                  <a:pt x="658748" y="755497"/>
                </a:lnTo>
                <a:lnTo>
                  <a:pt x="1166711" y="755497"/>
                </a:lnTo>
                <a:lnTo>
                  <a:pt x="1203247" y="690723"/>
                </a:lnTo>
                <a:lnTo>
                  <a:pt x="1218158" y="654253"/>
                </a:lnTo>
                <a:lnTo>
                  <a:pt x="1230062" y="615406"/>
                </a:lnTo>
                <a:lnTo>
                  <a:pt x="1238567" y="573976"/>
                </a:lnTo>
                <a:lnTo>
                  <a:pt x="1243672" y="529955"/>
                </a:lnTo>
                <a:lnTo>
                  <a:pt x="1245374" y="483336"/>
                </a:lnTo>
                <a:lnTo>
                  <a:pt x="1242926" y="429117"/>
                </a:lnTo>
                <a:lnTo>
                  <a:pt x="1235579" y="377482"/>
                </a:lnTo>
                <a:lnTo>
                  <a:pt x="1223332" y="328427"/>
                </a:lnTo>
                <a:lnTo>
                  <a:pt x="1206182" y="281952"/>
                </a:lnTo>
                <a:lnTo>
                  <a:pt x="1186034" y="241668"/>
                </a:lnTo>
                <a:close/>
              </a:path>
            </a:pathLst>
          </a:custGeom>
          <a:solidFill>
            <a:srgbClr val="8054F8"/>
          </a:solidFill>
        </p:spPr>
        <p:txBody>
          <a:bodyPr wrap="square" lIns="0" tIns="0" rIns="0" bIns="0" rtlCol="0"/>
          <a:lstStyle/>
          <a:p>
            <a:endParaRPr/>
          </a:p>
        </p:txBody>
      </p:sp>
      <p:grpSp>
        <p:nvGrpSpPr>
          <p:cNvPr id="8" name="object 7">
            <a:extLst>
              <a:ext uri="{FF2B5EF4-FFF2-40B4-BE49-F238E27FC236}">
                <a16:creationId xmlns:a16="http://schemas.microsoft.com/office/drawing/2014/main" id="{CAD03E8B-DDAD-B3CE-4F61-F04C7307CDC4}"/>
              </a:ext>
            </a:extLst>
          </p:cNvPr>
          <p:cNvGrpSpPr/>
          <p:nvPr/>
        </p:nvGrpSpPr>
        <p:grpSpPr>
          <a:xfrm>
            <a:off x="4280409" y="2452006"/>
            <a:ext cx="1614170" cy="1574800"/>
            <a:chOff x="2550452" y="2993910"/>
            <a:chExt cx="1614170" cy="1574800"/>
          </a:xfrm>
        </p:grpSpPr>
        <p:sp>
          <p:nvSpPr>
            <p:cNvPr id="13" name="object 8">
              <a:extLst>
                <a:ext uri="{FF2B5EF4-FFF2-40B4-BE49-F238E27FC236}">
                  <a16:creationId xmlns:a16="http://schemas.microsoft.com/office/drawing/2014/main" id="{C4368F37-1D48-7DE1-85B7-32FD96FBD172}"/>
                </a:ext>
              </a:extLst>
            </p:cNvPr>
            <p:cNvSpPr/>
            <p:nvPr/>
          </p:nvSpPr>
          <p:spPr>
            <a:xfrm>
              <a:off x="3498545" y="3005467"/>
              <a:ext cx="666115" cy="1410970"/>
            </a:xfrm>
            <a:custGeom>
              <a:avLst/>
              <a:gdLst/>
              <a:ahLst/>
              <a:cxnLst/>
              <a:rect l="l" t="t" r="r" b="b"/>
              <a:pathLst>
                <a:path w="666114" h="1410970">
                  <a:moveTo>
                    <a:pt x="0" y="0"/>
                  </a:moveTo>
                  <a:lnTo>
                    <a:pt x="75463" y="317931"/>
                  </a:lnTo>
                  <a:lnTo>
                    <a:pt x="115495" y="340018"/>
                  </a:lnTo>
                  <a:lnTo>
                    <a:pt x="153351" y="366200"/>
                  </a:lnTo>
                  <a:lnTo>
                    <a:pt x="188782" y="396124"/>
                  </a:lnTo>
                  <a:lnTo>
                    <a:pt x="221539" y="429434"/>
                  </a:lnTo>
                  <a:lnTo>
                    <a:pt x="251375" y="465776"/>
                  </a:lnTo>
                  <a:lnTo>
                    <a:pt x="278039" y="504793"/>
                  </a:lnTo>
                  <a:lnTo>
                    <a:pt x="301284" y="546131"/>
                  </a:lnTo>
                  <a:lnTo>
                    <a:pt x="320860" y="589435"/>
                  </a:lnTo>
                  <a:lnTo>
                    <a:pt x="336519" y="634349"/>
                  </a:lnTo>
                  <a:lnTo>
                    <a:pt x="348012" y="680520"/>
                  </a:lnTo>
                  <a:lnTo>
                    <a:pt x="355090" y="727591"/>
                  </a:lnTo>
                  <a:lnTo>
                    <a:pt x="357505" y="775207"/>
                  </a:lnTo>
                  <a:lnTo>
                    <a:pt x="355462" y="823616"/>
                  </a:lnTo>
                  <a:lnTo>
                    <a:pt x="349363" y="872597"/>
                  </a:lnTo>
                  <a:lnTo>
                    <a:pt x="339246" y="921202"/>
                  </a:lnTo>
                  <a:lnTo>
                    <a:pt x="325152" y="968478"/>
                  </a:lnTo>
                  <a:lnTo>
                    <a:pt x="307121" y="1013476"/>
                  </a:lnTo>
                  <a:lnTo>
                    <a:pt x="285194" y="1055245"/>
                  </a:lnTo>
                  <a:lnTo>
                    <a:pt x="259410" y="1092834"/>
                  </a:lnTo>
                  <a:lnTo>
                    <a:pt x="334899" y="1410817"/>
                  </a:lnTo>
                  <a:lnTo>
                    <a:pt x="374029" y="1381007"/>
                  </a:lnTo>
                  <a:lnTo>
                    <a:pt x="411181" y="1348954"/>
                  </a:lnTo>
                  <a:lnTo>
                    <a:pt x="446249" y="1314760"/>
                  </a:lnTo>
                  <a:lnTo>
                    <a:pt x="479125" y="1278531"/>
                  </a:lnTo>
                  <a:lnTo>
                    <a:pt x="509703" y="1240368"/>
                  </a:lnTo>
                  <a:lnTo>
                    <a:pt x="537875" y="1200376"/>
                  </a:lnTo>
                  <a:lnTo>
                    <a:pt x="563536" y="1158658"/>
                  </a:lnTo>
                  <a:lnTo>
                    <a:pt x="586577" y="1115318"/>
                  </a:lnTo>
                  <a:lnTo>
                    <a:pt x="606893" y="1070459"/>
                  </a:lnTo>
                  <a:lnTo>
                    <a:pt x="624377" y="1024185"/>
                  </a:lnTo>
                  <a:lnTo>
                    <a:pt x="638921" y="976599"/>
                  </a:lnTo>
                  <a:lnTo>
                    <a:pt x="650419" y="927805"/>
                  </a:lnTo>
                  <a:lnTo>
                    <a:pt x="658764" y="877906"/>
                  </a:lnTo>
                  <a:lnTo>
                    <a:pt x="663850" y="827005"/>
                  </a:lnTo>
                  <a:lnTo>
                    <a:pt x="665568" y="775207"/>
                  </a:lnTo>
                  <a:lnTo>
                    <a:pt x="664086" y="727083"/>
                  </a:lnTo>
                  <a:lnTo>
                    <a:pt x="659695" y="679726"/>
                  </a:lnTo>
                  <a:lnTo>
                    <a:pt x="652482" y="633219"/>
                  </a:lnTo>
                  <a:lnTo>
                    <a:pt x="642530" y="587646"/>
                  </a:lnTo>
                  <a:lnTo>
                    <a:pt x="629927" y="543089"/>
                  </a:lnTo>
                  <a:lnTo>
                    <a:pt x="614757" y="499632"/>
                  </a:lnTo>
                  <a:lnTo>
                    <a:pt x="597105" y="457357"/>
                  </a:lnTo>
                  <a:lnTo>
                    <a:pt x="577056" y="416347"/>
                  </a:lnTo>
                  <a:lnTo>
                    <a:pt x="554697" y="376686"/>
                  </a:lnTo>
                  <a:lnTo>
                    <a:pt x="530112" y="338456"/>
                  </a:lnTo>
                  <a:lnTo>
                    <a:pt x="503387" y="301740"/>
                  </a:lnTo>
                  <a:lnTo>
                    <a:pt x="474606" y="266622"/>
                  </a:lnTo>
                  <a:lnTo>
                    <a:pt x="443856" y="233184"/>
                  </a:lnTo>
                  <a:lnTo>
                    <a:pt x="411222" y="201509"/>
                  </a:lnTo>
                  <a:lnTo>
                    <a:pt x="376788" y="171681"/>
                  </a:lnTo>
                  <a:lnTo>
                    <a:pt x="340640" y="143781"/>
                  </a:lnTo>
                  <a:lnTo>
                    <a:pt x="302864" y="117894"/>
                  </a:lnTo>
                  <a:lnTo>
                    <a:pt x="263545" y="94103"/>
                  </a:lnTo>
                  <a:lnTo>
                    <a:pt x="222768" y="72489"/>
                  </a:lnTo>
                  <a:lnTo>
                    <a:pt x="180618" y="53137"/>
                  </a:lnTo>
                  <a:lnTo>
                    <a:pt x="137181" y="36129"/>
                  </a:lnTo>
                  <a:lnTo>
                    <a:pt x="92542" y="21548"/>
                  </a:lnTo>
                  <a:lnTo>
                    <a:pt x="46786" y="9477"/>
                  </a:lnTo>
                  <a:lnTo>
                    <a:pt x="0" y="0"/>
                  </a:lnTo>
                  <a:close/>
                </a:path>
              </a:pathLst>
            </a:custGeom>
            <a:solidFill>
              <a:srgbClr val="8054F8"/>
            </a:solidFill>
          </p:spPr>
          <p:txBody>
            <a:bodyPr wrap="square" lIns="0" tIns="0" rIns="0" bIns="0" rtlCol="0"/>
            <a:lstStyle/>
            <a:p>
              <a:endParaRPr/>
            </a:p>
          </p:txBody>
        </p:sp>
        <p:sp>
          <p:nvSpPr>
            <p:cNvPr id="14" name="object 9">
              <a:extLst>
                <a:ext uri="{FF2B5EF4-FFF2-40B4-BE49-F238E27FC236}">
                  <a16:creationId xmlns:a16="http://schemas.microsoft.com/office/drawing/2014/main" id="{6B855194-C9AD-5847-C811-2B4B3AEDBB9B}"/>
                </a:ext>
              </a:extLst>
            </p:cNvPr>
            <p:cNvSpPr/>
            <p:nvPr/>
          </p:nvSpPr>
          <p:spPr>
            <a:xfrm>
              <a:off x="2550452" y="2993910"/>
              <a:ext cx="1131570" cy="1574800"/>
            </a:xfrm>
            <a:custGeom>
              <a:avLst/>
              <a:gdLst/>
              <a:ahLst/>
              <a:cxnLst/>
              <a:rect l="l" t="t" r="r" b="b"/>
              <a:pathLst>
                <a:path w="1131570" h="1574800">
                  <a:moveTo>
                    <a:pt x="773658" y="0"/>
                  </a:moveTo>
                  <a:lnTo>
                    <a:pt x="721017" y="3682"/>
                  </a:lnTo>
                  <a:lnTo>
                    <a:pt x="672830" y="10092"/>
                  </a:lnTo>
                  <a:lnTo>
                    <a:pt x="625589" y="19229"/>
                  </a:lnTo>
                  <a:lnTo>
                    <a:pt x="579381" y="31006"/>
                  </a:lnTo>
                  <a:lnTo>
                    <a:pt x="534293" y="45341"/>
                  </a:lnTo>
                  <a:lnTo>
                    <a:pt x="490412" y="62147"/>
                  </a:lnTo>
                  <a:lnTo>
                    <a:pt x="447824" y="81341"/>
                  </a:lnTo>
                  <a:lnTo>
                    <a:pt x="406617" y="102837"/>
                  </a:lnTo>
                  <a:lnTo>
                    <a:pt x="366878" y="126550"/>
                  </a:lnTo>
                  <a:lnTo>
                    <a:pt x="328692" y="152396"/>
                  </a:lnTo>
                  <a:lnTo>
                    <a:pt x="292148" y="180290"/>
                  </a:lnTo>
                  <a:lnTo>
                    <a:pt x="257331" y="210146"/>
                  </a:lnTo>
                  <a:lnTo>
                    <a:pt x="224330" y="241882"/>
                  </a:lnTo>
                  <a:lnTo>
                    <a:pt x="193230" y="275410"/>
                  </a:lnTo>
                  <a:lnTo>
                    <a:pt x="164119" y="310648"/>
                  </a:lnTo>
                  <a:lnTo>
                    <a:pt x="137084" y="347509"/>
                  </a:lnTo>
                  <a:lnTo>
                    <a:pt x="112210" y="385909"/>
                  </a:lnTo>
                  <a:lnTo>
                    <a:pt x="89587" y="425764"/>
                  </a:lnTo>
                  <a:lnTo>
                    <a:pt x="69299" y="466988"/>
                  </a:lnTo>
                  <a:lnTo>
                    <a:pt x="51435" y="509496"/>
                  </a:lnTo>
                  <a:lnTo>
                    <a:pt x="36081" y="553205"/>
                  </a:lnTo>
                  <a:lnTo>
                    <a:pt x="23323" y="598028"/>
                  </a:lnTo>
                  <a:lnTo>
                    <a:pt x="13249" y="643882"/>
                  </a:lnTo>
                  <a:lnTo>
                    <a:pt x="5946" y="690681"/>
                  </a:lnTo>
                  <a:lnTo>
                    <a:pt x="1501" y="738341"/>
                  </a:lnTo>
                  <a:lnTo>
                    <a:pt x="0" y="786777"/>
                  </a:lnTo>
                  <a:lnTo>
                    <a:pt x="1472" y="834748"/>
                  </a:lnTo>
                  <a:lnTo>
                    <a:pt x="5833" y="881959"/>
                  </a:lnTo>
                  <a:lnTo>
                    <a:pt x="12998" y="928327"/>
                  </a:lnTo>
                  <a:lnTo>
                    <a:pt x="22884" y="973771"/>
                  </a:lnTo>
                  <a:lnTo>
                    <a:pt x="35405" y="1018207"/>
                  </a:lnTo>
                  <a:lnTo>
                    <a:pt x="50476" y="1061553"/>
                  </a:lnTo>
                  <a:lnTo>
                    <a:pt x="68015" y="1103728"/>
                  </a:lnTo>
                  <a:lnTo>
                    <a:pt x="87936" y="1144648"/>
                  </a:lnTo>
                  <a:lnTo>
                    <a:pt x="110155" y="1184232"/>
                  </a:lnTo>
                  <a:lnTo>
                    <a:pt x="134587" y="1222396"/>
                  </a:lnTo>
                  <a:lnTo>
                    <a:pt x="161148" y="1259059"/>
                  </a:lnTo>
                  <a:lnTo>
                    <a:pt x="189755" y="1294138"/>
                  </a:lnTo>
                  <a:lnTo>
                    <a:pt x="220321" y="1327551"/>
                  </a:lnTo>
                  <a:lnTo>
                    <a:pt x="252764" y="1359216"/>
                  </a:lnTo>
                  <a:lnTo>
                    <a:pt x="286998" y="1389049"/>
                  </a:lnTo>
                  <a:lnTo>
                    <a:pt x="322939" y="1416969"/>
                  </a:lnTo>
                  <a:lnTo>
                    <a:pt x="360503" y="1442894"/>
                  </a:lnTo>
                  <a:lnTo>
                    <a:pt x="399605" y="1466740"/>
                  </a:lnTo>
                  <a:lnTo>
                    <a:pt x="440162" y="1488426"/>
                  </a:lnTo>
                  <a:lnTo>
                    <a:pt x="482088" y="1507869"/>
                  </a:lnTo>
                  <a:lnTo>
                    <a:pt x="525299" y="1524987"/>
                  </a:lnTo>
                  <a:lnTo>
                    <a:pt x="569711" y="1539697"/>
                  </a:lnTo>
                  <a:lnTo>
                    <a:pt x="615240" y="1551918"/>
                  </a:lnTo>
                  <a:lnTo>
                    <a:pt x="661800" y="1561566"/>
                  </a:lnTo>
                  <a:lnTo>
                    <a:pt x="709309" y="1568560"/>
                  </a:lnTo>
                  <a:lnTo>
                    <a:pt x="757680" y="1572816"/>
                  </a:lnTo>
                  <a:lnTo>
                    <a:pt x="806830" y="1574253"/>
                  </a:lnTo>
                  <a:lnTo>
                    <a:pt x="855988" y="1572807"/>
                  </a:lnTo>
                  <a:lnTo>
                    <a:pt x="904357" y="1568526"/>
                  </a:lnTo>
                  <a:lnTo>
                    <a:pt x="951856" y="1561498"/>
                  </a:lnTo>
                  <a:lnTo>
                    <a:pt x="998406" y="1551811"/>
                  </a:lnTo>
                  <a:lnTo>
                    <a:pt x="1043924" y="1539551"/>
                  </a:lnTo>
                  <a:lnTo>
                    <a:pt x="1088330" y="1524808"/>
                  </a:lnTo>
                  <a:lnTo>
                    <a:pt x="1131544" y="1507667"/>
                  </a:lnTo>
                  <a:lnTo>
                    <a:pt x="1059980" y="1206182"/>
                  </a:lnTo>
                  <a:lnTo>
                    <a:pt x="1014025" y="1229618"/>
                  </a:lnTo>
                  <a:lnTo>
                    <a:pt x="965429" y="1248389"/>
                  </a:lnTo>
                  <a:lnTo>
                    <a:pt x="914494" y="1262184"/>
                  </a:lnTo>
                  <a:lnTo>
                    <a:pt x="861526" y="1270689"/>
                  </a:lnTo>
                  <a:lnTo>
                    <a:pt x="806830" y="1273594"/>
                  </a:lnTo>
                  <a:lnTo>
                    <a:pt x="758796" y="1271365"/>
                  </a:lnTo>
                  <a:lnTo>
                    <a:pt x="712053" y="1264815"/>
                  </a:lnTo>
                  <a:lnTo>
                    <a:pt x="666811" y="1254149"/>
                  </a:lnTo>
                  <a:lnTo>
                    <a:pt x="623279" y="1239569"/>
                  </a:lnTo>
                  <a:lnTo>
                    <a:pt x="581665" y="1221281"/>
                  </a:lnTo>
                  <a:lnTo>
                    <a:pt x="542180" y="1199487"/>
                  </a:lnTo>
                  <a:lnTo>
                    <a:pt x="505032" y="1174392"/>
                  </a:lnTo>
                  <a:lnTo>
                    <a:pt x="470429" y="1146201"/>
                  </a:lnTo>
                  <a:lnTo>
                    <a:pt x="438582" y="1115116"/>
                  </a:lnTo>
                  <a:lnTo>
                    <a:pt x="409699" y="1081343"/>
                  </a:lnTo>
                  <a:lnTo>
                    <a:pt x="383988" y="1045085"/>
                  </a:lnTo>
                  <a:lnTo>
                    <a:pt x="361660" y="1006546"/>
                  </a:lnTo>
                  <a:lnTo>
                    <a:pt x="342923" y="965930"/>
                  </a:lnTo>
                  <a:lnTo>
                    <a:pt x="327985" y="923441"/>
                  </a:lnTo>
                  <a:lnTo>
                    <a:pt x="317057" y="879283"/>
                  </a:lnTo>
                  <a:lnTo>
                    <a:pt x="310347" y="833661"/>
                  </a:lnTo>
                  <a:lnTo>
                    <a:pt x="308063" y="786777"/>
                  </a:lnTo>
                  <a:lnTo>
                    <a:pt x="310347" y="739894"/>
                  </a:lnTo>
                  <a:lnTo>
                    <a:pt x="317057" y="694271"/>
                  </a:lnTo>
                  <a:lnTo>
                    <a:pt x="327985" y="650114"/>
                  </a:lnTo>
                  <a:lnTo>
                    <a:pt x="342923" y="607625"/>
                  </a:lnTo>
                  <a:lnTo>
                    <a:pt x="361660" y="567009"/>
                  </a:lnTo>
                  <a:lnTo>
                    <a:pt x="383988" y="528470"/>
                  </a:lnTo>
                  <a:lnTo>
                    <a:pt x="409699" y="492211"/>
                  </a:lnTo>
                  <a:lnTo>
                    <a:pt x="438582" y="458438"/>
                  </a:lnTo>
                  <a:lnTo>
                    <a:pt x="470429" y="427354"/>
                  </a:lnTo>
                  <a:lnTo>
                    <a:pt x="505032" y="399162"/>
                  </a:lnTo>
                  <a:lnTo>
                    <a:pt x="542180" y="374067"/>
                  </a:lnTo>
                  <a:lnTo>
                    <a:pt x="581665" y="352274"/>
                  </a:lnTo>
                  <a:lnTo>
                    <a:pt x="623279" y="333985"/>
                  </a:lnTo>
                  <a:lnTo>
                    <a:pt x="666811" y="319406"/>
                  </a:lnTo>
                  <a:lnTo>
                    <a:pt x="712053" y="308739"/>
                  </a:lnTo>
                  <a:lnTo>
                    <a:pt x="758796" y="302189"/>
                  </a:lnTo>
                  <a:lnTo>
                    <a:pt x="806830" y="299961"/>
                  </a:lnTo>
                  <a:lnTo>
                    <a:pt x="826128" y="300396"/>
                  </a:lnTo>
                  <a:lnTo>
                    <a:pt x="845235" y="301536"/>
                  </a:lnTo>
                  <a:lnTo>
                    <a:pt x="773658" y="0"/>
                  </a:lnTo>
                  <a:close/>
                </a:path>
              </a:pathLst>
            </a:custGeom>
            <a:solidFill>
              <a:srgbClr val="00D7B8"/>
            </a:solidFill>
          </p:spPr>
          <p:txBody>
            <a:bodyPr wrap="square" lIns="0" tIns="0" rIns="0" bIns="0" rtlCol="0"/>
            <a:lstStyle/>
            <a:p>
              <a:endParaRPr/>
            </a:p>
          </p:txBody>
        </p:sp>
      </p:grpSp>
      <p:sp>
        <p:nvSpPr>
          <p:cNvPr id="16" name="TextBox 15">
            <a:extLst>
              <a:ext uri="{FF2B5EF4-FFF2-40B4-BE49-F238E27FC236}">
                <a16:creationId xmlns:a16="http://schemas.microsoft.com/office/drawing/2014/main" id="{09D1E99C-5E37-CCC5-81E4-EAFC988D3B8F}"/>
              </a:ext>
            </a:extLst>
          </p:cNvPr>
          <p:cNvSpPr txBox="1"/>
          <p:nvPr/>
        </p:nvSpPr>
        <p:spPr>
          <a:xfrm>
            <a:off x="4846194" y="4571247"/>
            <a:ext cx="7315200" cy="369332"/>
          </a:xfrm>
          <a:prstGeom prst="rect">
            <a:avLst/>
          </a:prstGeom>
          <a:noFill/>
        </p:spPr>
        <p:txBody>
          <a:bodyPr wrap="square">
            <a:spAutoFit/>
          </a:bodyPr>
          <a:lstStyle/>
          <a:p>
            <a:r>
              <a:rPr lang="en-US" sz="1800" b="1" dirty="0">
                <a:solidFill>
                  <a:srgbClr val="9966FF"/>
                </a:solidFill>
                <a:latin typeface="Nunito Sans Bold" pitchFamily="34" charset="0"/>
                <a:ea typeface="Nunito Sans Bold" pitchFamily="34" charset="-122"/>
                <a:cs typeface="Nunito Sans Bold" pitchFamily="34" charset="-120"/>
              </a:rPr>
              <a:t>Elevating the Future of Human Resources</a:t>
            </a:r>
            <a:endParaRPr lang="en-PK"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916662"/>
            <a:ext cx="12876014" cy="708779"/>
          </a:xfrm>
          <a:prstGeom prst="rect">
            <a:avLst/>
          </a:prstGeom>
          <a:noFill/>
          <a:ln/>
        </p:spPr>
        <p:txBody>
          <a:bodyPr wrap="none" lIns="0" tIns="0" rIns="0" bIns="0" rtlCol="0" anchor="t"/>
          <a:lstStyle/>
          <a:p>
            <a:pPr marL="0" indent="0">
              <a:lnSpc>
                <a:spcPts val="5550"/>
              </a:lnSpc>
              <a:buNone/>
            </a:pPr>
            <a:r>
              <a:rPr lang="en-US" sz="4450" b="1" dirty="0">
                <a:solidFill>
                  <a:srgbClr val="9966FF"/>
                </a:solidFill>
                <a:latin typeface="Nunito Sans Bold" pitchFamily="34" charset="0"/>
                <a:ea typeface="Nunito Sans Bold" pitchFamily="34" charset="-122"/>
                <a:cs typeface="Nunito Sans Bold" pitchFamily="34" charset="-120"/>
              </a:rPr>
              <a:t>Organizational Development and Transformation</a:t>
            </a:r>
            <a:endParaRPr lang="en-US" sz="4450" dirty="0"/>
          </a:p>
        </p:txBody>
      </p:sp>
      <p:sp>
        <p:nvSpPr>
          <p:cNvPr id="3" name="Text 1"/>
          <p:cNvSpPr/>
          <p:nvPr/>
        </p:nvSpPr>
        <p:spPr>
          <a:xfrm>
            <a:off x="793908" y="1705033"/>
            <a:ext cx="13042821" cy="362903"/>
          </a:xfrm>
          <a:prstGeom prst="rect">
            <a:avLst/>
          </a:prstGeom>
          <a:noFill/>
          <a:ln/>
        </p:spPr>
        <p:txBody>
          <a:bodyPr wrap="none" lIns="0" tIns="0" rIns="0" bIns="0" rtlCol="0" anchor="t"/>
          <a:lstStyle/>
          <a:p>
            <a:pPr marL="0" indent="0">
              <a:lnSpc>
                <a:spcPts val="2850"/>
              </a:lnSpc>
              <a:buNone/>
            </a:pPr>
            <a:r>
              <a:rPr lang="en-US" sz="1750" dirty="0">
                <a:solidFill>
                  <a:srgbClr val="656667"/>
                </a:solidFill>
                <a:latin typeface="Open Sans" pitchFamily="34" charset="0"/>
                <a:ea typeface="Open Sans" pitchFamily="34" charset="-122"/>
                <a:cs typeface="Open Sans" pitchFamily="34" charset="-120"/>
              </a:rPr>
              <a:t>Transforming organizations to remain agile, innovative, and aligned with their goals.</a:t>
            </a:r>
            <a:endParaRPr lang="en-US" sz="1750" dirty="0"/>
          </a:p>
        </p:txBody>
      </p:sp>
      <p:sp>
        <p:nvSpPr>
          <p:cNvPr id="4" name="Shape 2"/>
          <p:cNvSpPr/>
          <p:nvPr/>
        </p:nvSpPr>
        <p:spPr>
          <a:xfrm>
            <a:off x="793790" y="3130987"/>
            <a:ext cx="396835" cy="396835"/>
          </a:xfrm>
          <a:prstGeom prst="roundRect">
            <a:avLst>
              <a:gd name="adj" fmla="val 24007"/>
            </a:avLst>
          </a:prstGeom>
          <a:solidFill>
            <a:srgbClr val="CCFFF7"/>
          </a:solidFill>
          <a:ln w="7620">
            <a:solidFill>
              <a:srgbClr val="B2E5DD"/>
            </a:solidFill>
            <a:prstDash val="solid"/>
          </a:ln>
        </p:spPr>
        <p:txBody>
          <a:bodyPr/>
          <a:lstStyle/>
          <a:p>
            <a:endParaRPr lang="en-PK"/>
          </a:p>
        </p:txBody>
      </p:sp>
      <p:sp>
        <p:nvSpPr>
          <p:cNvPr id="5" name="Text 3"/>
          <p:cNvSpPr/>
          <p:nvPr/>
        </p:nvSpPr>
        <p:spPr>
          <a:xfrm>
            <a:off x="1417439" y="3130987"/>
            <a:ext cx="3153966" cy="354330"/>
          </a:xfrm>
          <a:prstGeom prst="rect">
            <a:avLst/>
          </a:prstGeom>
          <a:noFill/>
          <a:ln/>
        </p:spPr>
        <p:txBody>
          <a:bodyPr wrap="none" lIns="0" tIns="0" rIns="0" bIns="0" rtlCol="0" anchor="t"/>
          <a:lstStyle/>
          <a:p>
            <a:pPr marL="0" indent="0">
              <a:lnSpc>
                <a:spcPts val="2750"/>
              </a:lnSpc>
              <a:buNone/>
            </a:pPr>
            <a:r>
              <a:rPr lang="en-US" sz="2200" b="1" dirty="0">
                <a:solidFill>
                  <a:srgbClr val="656667"/>
                </a:solidFill>
                <a:latin typeface="Nunito Sans Bold" pitchFamily="34" charset="0"/>
                <a:ea typeface="Nunito Sans Bold" pitchFamily="34" charset="-122"/>
                <a:cs typeface="Nunito Sans Bold" pitchFamily="34" charset="-120"/>
              </a:rPr>
              <a:t>Cultural Transformation</a:t>
            </a:r>
            <a:endParaRPr lang="en-US" sz="2200" dirty="0"/>
          </a:p>
        </p:txBody>
      </p:sp>
      <p:sp>
        <p:nvSpPr>
          <p:cNvPr id="6" name="Text 4"/>
          <p:cNvSpPr/>
          <p:nvPr/>
        </p:nvSpPr>
        <p:spPr>
          <a:xfrm>
            <a:off x="1417439" y="3621405"/>
            <a:ext cx="3572708" cy="1088708"/>
          </a:xfrm>
          <a:prstGeom prst="rect">
            <a:avLst/>
          </a:prstGeom>
          <a:noFill/>
          <a:ln/>
        </p:spPr>
        <p:txBody>
          <a:bodyPr wrap="square" lIns="0" tIns="0" rIns="0" bIns="0" rtlCol="0" anchor="t"/>
          <a:lstStyle/>
          <a:p>
            <a:pPr marL="0" indent="0">
              <a:lnSpc>
                <a:spcPts val="2850"/>
              </a:lnSpc>
              <a:buNone/>
            </a:pPr>
            <a:r>
              <a:rPr lang="en-US" sz="1750" dirty="0">
                <a:solidFill>
                  <a:srgbClr val="656667"/>
                </a:solidFill>
                <a:latin typeface="Open Sans" pitchFamily="34" charset="0"/>
                <a:ea typeface="Open Sans" pitchFamily="34" charset="-122"/>
                <a:cs typeface="Open Sans" pitchFamily="34" charset="-120"/>
              </a:rPr>
              <a:t>Shaping organizational values and behaviors to foster a positive and inclusive workplace culture.</a:t>
            </a:r>
            <a:endParaRPr lang="en-US" sz="1750" dirty="0"/>
          </a:p>
        </p:txBody>
      </p:sp>
      <p:sp>
        <p:nvSpPr>
          <p:cNvPr id="7" name="Shape 5"/>
          <p:cNvSpPr/>
          <p:nvPr/>
        </p:nvSpPr>
        <p:spPr>
          <a:xfrm>
            <a:off x="5216962" y="3130987"/>
            <a:ext cx="396835" cy="396835"/>
          </a:xfrm>
          <a:prstGeom prst="roundRect">
            <a:avLst>
              <a:gd name="adj" fmla="val 24007"/>
            </a:avLst>
          </a:prstGeom>
          <a:solidFill>
            <a:srgbClr val="CCFFF7"/>
          </a:solidFill>
          <a:ln w="7620">
            <a:solidFill>
              <a:srgbClr val="B2E5DD"/>
            </a:solidFill>
            <a:prstDash val="solid"/>
          </a:ln>
        </p:spPr>
        <p:txBody>
          <a:bodyPr/>
          <a:lstStyle/>
          <a:p>
            <a:endParaRPr lang="en-PK"/>
          </a:p>
        </p:txBody>
      </p:sp>
      <p:sp>
        <p:nvSpPr>
          <p:cNvPr id="8" name="Text 6"/>
          <p:cNvSpPr/>
          <p:nvPr/>
        </p:nvSpPr>
        <p:spPr>
          <a:xfrm>
            <a:off x="5840611" y="3130987"/>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656667"/>
                </a:solidFill>
                <a:latin typeface="Nunito Sans Bold" pitchFamily="34" charset="0"/>
                <a:ea typeface="Nunito Sans Bold" pitchFamily="34" charset="-122"/>
                <a:cs typeface="Nunito Sans Bold" pitchFamily="34" charset="-120"/>
              </a:rPr>
              <a:t>Agile Design</a:t>
            </a:r>
            <a:endParaRPr lang="en-US" sz="2200" dirty="0"/>
          </a:p>
        </p:txBody>
      </p:sp>
      <p:sp>
        <p:nvSpPr>
          <p:cNvPr id="9" name="Text 7"/>
          <p:cNvSpPr/>
          <p:nvPr/>
        </p:nvSpPr>
        <p:spPr>
          <a:xfrm>
            <a:off x="5840611" y="3621405"/>
            <a:ext cx="3572708" cy="1451610"/>
          </a:xfrm>
          <a:prstGeom prst="rect">
            <a:avLst/>
          </a:prstGeom>
          <a:noFill/>
          <a:ln/>
        </p:spPr>
        <p:txBody>
          <a:bodyPr wrap="square" lIns="0" tIns="0" rIns="0" bIns="0" rtlCol="0" anchor="t"/>
          <a:lstStyle/>
          <a:p>
            <a:pPr marL="0" indent="0">
              <a:lnSpc>
                <a:spcPts val="2850"/>
              </a:lnSpc>
              <a:buNone/>
            </a:pPr>
            <a:r>
              <a:rPr lang="en-US" sz="1750" dirty="0">
                <a:solidFill>
                  <a:srgbClr val="656667"/>
                </a:solidFill>
                <a:latin typeface="Open Sans" pitchFamily="34" charset="0"/>
                <a:ea typeface="Open Sans" pitchFamily="34" charset="-122"/>
                <a:cs typeface="Open Sans" pitchFamily="34" charset="-120"/>
              </a:rPr>
              <a:t>Restructuring operations for greater efficiency and responsiveness to market dynamics.</a:t>
            </a:r>
            <a:endParaRPr lang="en-US" sz="1750" dirty="0"/>
          </a:p>
        </p:txBody>
      </p:sp>
      <p:sp>
        <p:nvSpPr>
          <p:cNvPr id="10" name="Shape 8"/>
          <p:cNvSpPr/>
          <p:nvPr/>
        </p:nvSpPr>
        <p:spPr>
          <a:xfrm>
            <a:off x="9640133" y="3130987"/>
            <a:ext cx="396835" cy="396835"/>
          </a:xfrm>
          <a:prstGeom prst="roundRect">
            <a:avLst>
              <a:gd name="adj" fmla="val 24007"/>
            </a:avLst>
          </a:prstGeom>
          <a:solidFill>
            <a:srgbClr val="CCFFF7"/>
          </a:solidFill>
          <a:ln w="7620">
            <a:solidFill>
              <a:srgbClr val="B2E5DD"/>
            </a:solidFill>
            <a:prstDash val="solid"/>
          </a:ln>
        </p:spPr>
        <p:txBody>
          <a:bodyPr/>
          <a:lstStyle/>
          <a:p>
            <a:endParaRPr lang="en-PK"/>
          </a:p>
        </p:txBody>
      </p:sp>
      <p:sp>
        <p:nvSpPr>
          <p:cNvPr id="11" name="Text 9"/>
          <p:cNvSpPr/>
          <p:nvPr/>
        </p:nvSpPr>
        <p:spPr>
          <a:xfrm>
            <a:off x="10263783" y="3130987"/>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656667"/>
                </a:solidFill>
                <a:latin typeface="Nunito Sans Bold" pitchFamily="34" charset="0"/>
                <a:ea typeface="Nunito Sans Bold" pitchFamily="34" charset="-122"/>
                <a:cs typeface="Nunito Sans Bold" pitchFamily="34" charset="-120"/>
              </a:rPr>
              <a:t>Change Management</a:t>
            </a:r>
            <a:endParaRPr lang="en-US" sz="2200" dirty="0"/>
          </a:p>
        </p:txBody>
      </p:sp>
      <p:sp>
        <p:nvSpPr>
          <p:cNvPr id="12" name="Text 10"/>
          <p:cNvSpPr/>
          <p:nvPr/>
        </p:nvSpPr>
        <p:spPr>
          <a:xfrm>
            <a:off x="10263783" y="3621405"/>
            <a:ext cx="3572708" cy="1451610"/>
          </a:xfrm>
          <a:prstGeom prst="rect">
            <a:avLst/>
          </a:prstGeom>
          <a:noFill/>
          <a:ln/>
        </p:spPr>
        <p:txBody>
          <a:bodyPr wrap="square" lIns="0" tIns="0" rIns="0" bIns="0" rtlCol="0" anchor="t"/>
          <a:lstStyle/>
          <a:p>
            <a:pPr marL="0" indent="0">
              <a:lnSpc>
                <a:spcPts val="2850"/>
              </a:lnSpc>
              <a:buNone/>
            </a:pPr>
            <a:r>
              <a:rPr lang="en-US" sz="1750" dirty="0">
                <a:solidFill>
                  <a:srgbClr val="656667"/>
                </a:solidFill>
                <a:latin typeface="Open Sans" pitchFamily="34" charset="0"/>
                <a:ea typeface="Open Sans" pitchFamily="34" charset="-122"/>
                <a:cs typeface="Open Sans" pitchFamily="34" charset="-120"/>
              </a:rPr>
              <a:t>Providing frameworks, strategies, and tools to support seamless transitions during periods of change.</a:t>
            </a:r>
            <a:endParaRPr lang="en-US" sz="1750" dirty="0"/>
          </a:p>
        </p:txBody>
      </p:sp>
      <p:sp>
        <p:nvSpPr>
          <p:cNvPr id="13" name="Shape 11"/>
          <p:cNvSpPr/>
          <p:nvPr/>
        </p:nvSpPr>
        <p:spPr>
          <a:xfrm>
            <a:off x="793790" y="5554980"/>
            <a:ext cx="396835" cy="396835"/>
          </a:xfrm>
          <a:prstGeom prst="roundRect">
            <a:avLst>
              <a:gd name="adj" fmla="val 24007"/>
            </a:avLst>
          </a:prstGeom>
          <a:solidFill>
            <a:srgbClr val="CCFFF7"/>
          </a:solidFill>
          <a:ln w="7620">
            <a:solidFill>
              <a:srgbClr val="B2E5DD"/>
            </a:solidFill>
            <a:prstDash val="solid"/>
          </a:ln>
        </p:spPr>
        <p:txBody>
          <a:bodyPr/>
          <a:lstStyle/>
          <a:p>
            <a:endParaRPr lang="en-PK"/>
          </a:p>
        </p:txBody>
      </p:sp>
      <p:sp>
        <p:nvSpPr>
          <p:cNvPr id="14" name="Text 12"/>
          <p:cNvSpPr/>
          <p:nvPr/>
        </p:nvSpPr>
        <p:spPr>
          <a:xfrm>
            <a:off x="1417439" y="5554980"/>
            <a:ext cx="2874288" cy="354330"/>
          </a:xfrm>
          <a:prstGeom prst="rect">
            <a:avLst/>
          </a:prstGeom>
          <a:noFill/>
          <a:ln/>
        </p:spPr>
        <p:txBody>
          <a:bodyPr wrap="none" lIns="0" tIns="0" rIns="0" bIns="0" rtlCol="0" anchor="t"/>
          <a:lstStyle/>
          <a:p>
            <a:pPr marL="0" indent="0">
              <a:lnSpc>
                <a:spcPts val="2750"/>
              </a:lnSpc>
              <a:buNone/>
            </a:pPr>
            <a:r>
              <a:rPr lang="en-US" sz="2200" b="1" dirty="0">
                <a:solidFill>
                  <a:srgbClr val="656667"/>
                </a:solidFill>
                <a:latin typeface="Nunito Sans Bold" pitchFamily="34" charset="0"/>
                <a:ea typeface="Nunito Sans Bold" pitchFamily="34" charset="-122"/>
                <a:cs typeface="Nunito Sans Bold" pitchFamily="34" charset="-120"/>
              </a:rPr>
              <a:t>Job Role Optimization</a:t>
            </a:r>
            <a:endParaRPr lang="en-US" sz="2200" dirty="0"/>
          </a:p>
        </p:txBody>
      </p:sp>
      <p:sp>
        <p:nvSpPr>
          <p:cNvPr id="15" name="Text 13"/>
          <p:cNvSpPr/>
          <p:nvPr/>
        </p:nvSpPr>
        <p:spPr>
          <a:xfrm>
            <a:off x="1417439" y="6045398"/>
            <a:ext cx="5784413" cy="1088708"/>
          </a:xfrm>
          <a:prstGeom prst="rect">
            <a:avLst/>
          </a:prstGeom>
          <a:noFill/>
          <a:ln/>
        </p:spPr>
        <p:txBody>
          <a:bodyPr wrap="square" lIns="0" tIns="0" rIns="0" bIns="0" rtlCol="0" anchor="t"/>
          <a:lstStyle/>
          <a:p>
            <a:pPr marL="0" indent="0">
              <a:lnSpc>
                <a:spcPts val="2850"/>
              </a:lnSpc>
              <a:buNone/>
            </a:pPr>
            <a:r>
              <a:rPr lang="en-US" sz="1750" dirty="0">
                <a:solidFill>
                  <a:srgbClr val="656667"/>
                </a:solidFill>
                <a:latin typeface="Open Sans" pitchFamily="34" charset="0"/>
                <a:ea typeface="Open Sans" pitchFamily="34" charset="-122"/>
                <a:cs typeface="Open Sans" pitchFamily="34" charset="-120"/>
              </a:rPr>
              <a:t>Developing job descriptions, grading systems, and competency models to ensure alignment with strategic objectives.</a:t>
            </a:r>
            <a:endParaRPr lang="en-US" sz="1750" dirty="0"/>
          </a:p>
        </p:txBody>
      </p:sp>
      <p:sp>
        <p:nvSpPr>
          <p:cNvPr id="16" name="Shape 14"/>
          <p:cNvSpPr/>
          <p:nvPr/>
        </p:nvSpPr>
        <p:spPr>
          <a:xfrm>
            <a:off x="7428667" y="5554980"/>
            <a:ext cx="396835" cy="396835"/>
          </a:xfrm>
          <a:prstGeom prst="roundRect">
            <a:avLst>
              <a:gd name="adj" fmla="val 24007"/>
            </a:avLst>
          </a:prstGeom>
          <a:solidFill>
            <a:srgbClr val="CCFFF7"/>
          </a:solidFill>
          <a:ln w="7620">
            <a:solidFill>
              <a:srgbClr val="B2E5DD"/>
            </a:solidFill>
            <a:prstDash val="solid"/>
          </a:ln>
        </p:spPr>
        <p:txBody>
          <a:bodyPr/>
          <a:lstStyle/>
          <a:p>
            <a:endParaRPr lang="en-PK"/>
          </a:p>
        </p:txBody>
      </p:sp>
      <p:sp>
        <p:nvSpPr>
          <p:cNvPr id="17" name="Text 15"/>
          <p:cNvSpPr/>
          <p:nvPr/>
        </p:nvSpPr>
        <p:spPr>
          <a:xfrm>
            <a:off x="8052316" y="5554980"/>
            <a:ext cx="2843093" cy="354330"/>
          </a:xfrm>
          <a:prstGeom prst="rect">
            <a:avLst/>
          </a:prstGeom>
          <a:noFill/>
          <a:ln/>
        </p:spPr>
        <p:txBody>
          <a:bodyPr wrap="none" lIns="0" tIns="0" rIns="0" bIns="0" rtlCol="0" anchor="t"/>
          <a:lstStyle/>
          <a:p>
            <a:pPr marL="0" indent="0">
              <a:lnSpc>
                <a:spcPts val="2750"/>
              </a:lnSpc>
              <a:buNone/>
            </a:pPr>
            <a:r>
              <a:rPr lang="en-US" sz="2200" b="1" dirty="0">
                <a:solidFill>
                  <a:srgbClr val="656667"/>
                </a:solidFill>
                <a:latin typeface="Nunito Sans Bold" pitchFamily="34" charset="0"/>
                <a:ea typeface="Nunito Sans Bold" pitchFamily="34" charset="-122"/>
                <a:cs typeface="Nunito Sans Bold" pitchFamily="34" charset="-120"/>
              </a:rPr>
              <a:t>Governance Redesign</a:t>
            </a:r>
            <a:endParaRPr lang="en-US" sz="2200" dirty="0"/>
          </a:p>
        </p:txBody>
      </p:sp>
      <p:sp>
        <p:nvSpPr>
          <p:cNvPr id="18" name="Text 16"/>
          <p:cNvSpPr/>
          <p:nvPr/>
        </p:nvSpPr>
        <p:spPr>
          <a:xfrm>
            <a:off x="8052316" y="6045398"/>
            <a:ext cx="5784413" cy="725805"/>
          </a:xfrm>
          <a:prstGeom prst="rect">
            <a:avLst/>
          </a:prstGeom>
          <a:noFill/>
          <a:ln/>
        </p:spPr>
        <p:txBody>
          <a:bodyPr wrap="square" lIns="0" tIns="0" rIns="0" bIns="0" rtlCol="0" anchor="t"/>
          <a:lstStyle/>
          <a:p>
            <a:pPr marL="0" indent="0">
              <a:lnSpc>
                <a:spcPts val="2850"/>
              </a:lnSpc>
              <a:buNone/>
            </a:pPr>
            <a:r>
              <a:rPr lang="en-US" sz="1750" dirty="0">
                <a:solidFill>
                  <a:srgbClr val="656667"/>
                </a:solidFill>
                <a:latin typeface="Open Sans" pitchFamily="34" charset="0"/>
                <a:ea typeface="Open Sans" pitchFamily="34" charset="-122"/>
                <a:cs typeface="Open Sans" pitchFamily="34" charset="-120"/>
              </a:rPr>
              <a:t>Streamlining organizational structures to enhance decision-making and accountability.</a:t>
            </a:r>
            <a:endParaRPr lang="en-US" sz="1750" dirty="0"/>
          </a:p>
        </p:txBody>
      </p:sp>
      <p:pic>
        <p:nvPicPr>
          <p:cNvPr id="19" name="Image 0" descr="preencoded.png"/>
          <p:cNvPicPr>
            <a:picLocks noChangeAspect="1"/>
          </p:cNvPicPr>
          <p:nvPr/>
        </p:nvPicPr>
        <p:blipFill>
          <a:blip r:embed="rId3"/>
          <a:stretch>
            <a:fillRect/>
          </a:stretch>
        </p:blipFill>
        <p:spPr>
          <a:xfrm>
            <a:off x="13213080" y="228600"/>
            <a:ext cx="1188720" cy="285869"/>
          </a:xfrm>
          <a:prstGeom prst="rect">
            <a:avLst/>
          </a:prstGeom>
        </p:spPr>
      </p:pic>
      <p:grpSp>
        <p:nvGrpSpPr>
          <p:cNvPr id="20" name="object 5">
            <a:extLst>
              <a:ext uri="{FF2B5EF4-FFF2-40B4-BE49-F238E27FC236}">
                <a16:creationId xmlns:a16="http://schemas.microsoft.com/office/drawing/2014/main" id="{3B85DAEB-0FA2-D284-C44E-60063D999441}"/>
              </a:ext>
            </a:extLst>
          </p:cNvPr>
          <p:cNvGrpSpPr/>
          <p:nvPr/>
        </p:nvGrpSpPr>
        <p:grpSpPr>
          <a:xfrm>
            <a:off x="0" y="7976615"/>
            <a:ext cx="14630400" cy="253365"/>
            <a:chOff x="0" y="7976615"/>
            <a:chExt cx="14630400" cy="253365"/>
          </a:xfrm>
        </p:grpSpPr>
        <p:sp>
          <p:nvSpPr>
            <p:cNvPr id="21" name="object 6">
              <a:extLst>
                <a:ext uri="{FF2B5EF4-FFF2-40B4-BE49-F238E27FC236}">
                  <a16:creationId xmlns:a16="http://schemas.microsoft.com/office/drawing/2014/main" id="{26F971F9-A646-270B-57A3-E4D429C6DBFB}"/>
                </a:ext>
              </a:extLst>
            </p:cNvPr>
            <p:cNvSpPr/>
            <p:nvPr/>
          </p:nvSpPr>
          <p:spPr>
            <a:xfrm>
              <a:off x="0" y="7976615"/>
              <a:ext cx="8583295" cy="251460"/>
            </a:xfrm>
            <a:custGeom>
              <a:avLst/>
              <a:gdLst/>
              <a:ahLst/>
              <a:cxnLst/>
              <a:rect l="l" t="t" r="r" b="b"/>
              <a:pathLst>
                <a:path w="8583295" h="251459">
                  <a:moveTo>
                    <a:pt x="8583168" y="0"/>
                  </a:moveTo>
                  <a:lnTo>
                    <a:pt x="0" y="0"/>
                  </a:lnTo>
                  <a:lnTo>
                    <a:pt x="0" y="251460"/>
                  </a:lnTo>
                  <a:lnTo>
                    <a:pt x="8583168" y="251460"/>
                  </a:lnTo>
                  <a:lnTo>
                    <a:pt x="8583168" y="0"/>
                  </a:lnTo>
                  <a:close/>
                </a:path>
              </a:pathLst>
            </a:custGeom>
            <a:solidFill>
              <a:srgbClr val="844DE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object 7">
              <a:extLst>
                <a:ext uri="{FF2B5EF4-FFF2-40B4-BE49-F238E27FC236}">
                  <a16:creationId xmlns:a16="http://schemas.microsoft.com/office/drawing/2014/main" id="{AD391A78-84ED-4548-532F-F6D040B1B609}"/>
                </a:ext>
              </a:extLst>
            </p:cNvPr>
            <p:cNvSpPr/>
            <p:nvPr/>
          </p:nvSpPr>
          <p:spPr>
            <a:xfrm>
              <a:off x="8581643" y="7976615"/>
              <a:ext cx="6049010" cy="253365"/>
            </a:xfrm>
            <a:custGeom>
              <a:avLst/>
              <a:gdLst/>
              <a:ahLst/>
              <a:cxnLst/>
              <a:rect l="l" t="t" r="r" b="b"/>
              <a:pathLst>
                <a:path w="6049009" h="253365">
                  <a:moveTo>
                    <a:pt x="6048756" y="0"/>
                  </a:moveTo>
                  <a:lnTo>
                    <a:pt x="0" y="0"/>
                  </a:lnTo>
                  <a:lnTo>
                    <a:pt x="0" y="252984"/>
                  </a:lnTo>
                  <a:lnTo>
                    <a:pt x="6048756" y="252984"/>
                  </a:lnTo>
                  <a:lnTo>
                    <a:pt x="6048756" y="0"/>
                  </a:lnTo>
                  <a:close/>
                </a:path>
              </a:pathLst>
            </a:custGeom>
            <a:solidFill>
              <a:srgbClr val="00D7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130885" y="800219"/>
            <a:ext cx="7855029" cy="1150858"/>
          </a:xfrm>
          <a:prstGeom prst="rect">
            <a:avLst/>
          </a:prstGeom>
          <a:noFill/>
          <a:ln/>
        </p:spPr>
        <p:txBody>
          <a:bodyPr wrap="square" lIns="0" tIns="0" rIns="0" bIns="0" rtlCol="0" anchor="t"/>
          <a:lstStyle/>
          <a:p>
            <a:pPr marL="0" indent="0">
              <a:lnSpc>
                <a:spcPts val="4500"/>
              </a:lnSpc>
              <a:buNone/>
            </a:pPr>
            <a:r>
              <a:rPr lang="en-US" sz="3600" b="1" dirty="0">
                <a:solidFill>
                  <a:srgbClr val="9966FF"/>
                </a:solidFill>
                <a:latin typeface="Nunito Sans Bold" pitchFamily="34" charset="0"/>
                <a:ea typeface="Nunito Sans Bold" pitchFamily="34" charset="-122"/>
                <a:cs typeface="Nunito Sans Bold" pitchFamily="34" charset="-120"/>
              </a:rPr>
              <a:t>Headcount Rationalization and Workforce Planning</a:t>
            </a:r>
            <a:endParaRPr lang="en-US" sz="3600" dirty="0"/>
          </a:p>
        </p:txBody>
      </p:sp>
      <p:sp>
        <p:nvSpPr>
          <p:cNvPr id="4" name="Text 1"/>
          <p:cNvSpPr/>
          <p:nvPr/>
        </p:nvSpPr>
        <p:spPr>
          <a:xfrm>
            <a:off x="6130885" y="2227302"/>
            <a:ext cx="7855029" cy="589359"/>
          </a:xfrm>
          <a:prstGeom prst="rect">
            <a:avLst/>
          </a:prstGeom>
          <a:noFill/>
          <a:ln/>
        </p:spPr>
        <p:txBody>
          <a:bodyPr wrap="square" lIns="0" tIns="0" rIns="0" bIns="0" rtlCol="0" anchor="t"/>
          <a:lstStyle/>
          <a:p>
            <a:pPr marL="0" indent="0">
              <a:lnSpc>
                <a:spcPts val="2300"/>
              </a:lnSpc>
              <a:buNone/>
            </a:pPr>
            <a:r>
              <a:rPr lang="en-US" sz="1450" dirty="0">
                <a:solidFill>
                  <a:srgbClr val="656667"/>
                </a:solidFill>
                <a:latin typeface="Open Sans" pitchFamily="34" charset="0"/>
                <a:ea typeface="Open Sans" pitchFamily="34" charset="-122"/>
                <a:cs typeface="Open Sans" pitchFamily="34" charset="-120"/>
              </a:rPr>
              <a:t>Strategically managing workforce size and structure to align with organizational priorities and optimize resources.</a:t>
            </a:r>
            <a:endParaRPr lang="en-US" sz="1450" dirty="0"/>
          </a:p>
        </p:txBody>
      </p:sp>
      <p:pic>
        <p:nvPicPr>
          <p:cNvPr id="5" name="Image 1" descr="preencoded.png"/>
          <p:cNvPicPr>
            <a:picLocks noChangeAspect="1"/>
          </p:cNvPicPr>
          <p:nvPr/>
        </p:nvPicPr>
        <p:blipFill>
          <a:blip r:embed="rId3"/>
          <a:stretch>
            <a:fillRect/>
          </a:stretch>
        </p:blipFill>
        <p:spPr>
          <a:xfrm>
            <a:off x="6130885" y="3023830"/>
            <a:ext cx="460296" cy="460296"/>
          </a:xfrm>
          <a:prstGeom prst="rect">
            <a:avLst/>
          </a:prstGeom>
        </p:spPr>
      </p:pic>
      <p:sp>
        <p:nvSpPr>
          <p:cNvPr id="6" name="Text 2"/>
          <p:cNvSpPr/>
          <p:nvPr/>
        </p:nvSpPr>
        <p:spPr>
          <a:xfrm>
            <a:off x="6130885" y="3668197"/>
            <a:ext cx="2825472" cy="287655"/>
          </a:xfrm>
          <a:prstGeom prst="rect">
            <a:avLst/>
          </a:prstGeom>
          <a:noFill/>
          <a:ln/>
        </p:spPr>
        <p:txBody>
          <a:bodyPr wrap="none" lIns="0" tIns="0" rIns="0" bIns="0" rtlCol="0" anchor="t"/>
          <a:lstStyle/>
          <a:p>
            <a:pPr marL="0" indent="0" algn="l">
              <a:lnSpc>
                <a:spcPts val="2250"/>
              </a:lnSpc>
              <a:buNone/>
            </a:pPr>
            <a:r>
              <a:rPr lang="en-US" sz="1800" b="1" dirty="0">
                <a:solidFill>
                  <a:srgbClr val="656667"/>
                </a:solidFill>
                <a:latin typeface="Nunito Sans Bold" pitchFamily="34" charset="0"/>
                <a:ea typeface="Nunito Sans Bold" pitchFamily="34" charset="-122"/>
                <a:cs typeface="Nunito Sans Bold" pitchFamily="34" charset="-120"/>
              </a:rPr>
              <a:t>Headcount Rationalization</a:t>
            </a:r>
            <a:endParaRPr lang="en-US" sz="1800" dirty="0"/>
          </a:p>
        </p:txBody>
      </p:sp>
      <p:sp>
        <p:nvSpPr>
          <p:cNvPr id="7" name="Text 3"/>
          <p:cNvSpPr/>
          <p:nvPr/>
        </p:nvSpPr>
        <p:spPr>
          <a:xfrm>
            <a:off x="6130885" y="4066342"/>
            <a:ext cx="3789402" cy="884039"/>
          </a:xfrm>
          <a:prstGeom prst="rect">
            <a:avLst/>
          </a:prstGeom>
          <a:noFill/>
          <a:ln/>
        </p:spPr>
        <p:txBody>
          <a:bodyPr wrap="square" lIns="0" tIns="0" rIns="0" bIns="0" rtlCol="0" anchor="t"/>
          <a:lstStyle/>
          <a:p>
            <a:pPr marL="0" indent="0" algn="l">
              <a:lnSpc>
                <a:spcPts val="2300"/>
              </a:lnSpc>
              <a:buNone/>
            </a:pPr>
            <a:r>
              <a:rPr lang="en-US" sz="1450" dirty="0">
                <a:solidFill>
                  <a:srgbClr val="656667"/>
                </a:solidFill>
                <a:latin typeface="Open Sans" pitchFamily="34" charset="0"/>
                <a:ea typeface="Open Sans" pitchFamily="34" charset="-122"/>
                <a:cs typeface="Open Sans" pitchFamily="34" charset="-120"/>
              </a:rPr>
              <a:t>Evaluating roles, reducing redundancies, and managing costs while maintaining operational efficiency.</a:t>
            </a:r>
            <a:endParaRPr lang="en-US" sz="1450" dirty="0"/>
          </a:p>
        </p:txBody>
      </p:sp>
      <p:pic>
        <p:nvPicPr>
          <p:cNvPr id="8" name="Image 2" descr="preencoded.png"/>
          <p:cNvPicPr>
            <a:picLocks noChangeAspect="1"/>
          </p:cNvPicPr>
          <p:nvPr/>
        </p:nvPicPr>
        <p:blipFill>
          <a:blip r:embed="rId4"/>
          <a:stretch>
            <a:fillRect/>
          </a:stretch>
        </p:blipFill>
        <p:spPr>
          <a:xfrm>
            <a:off x="10196513" y="3023830"/>
            <a:ext cx="460296" cy="460296"/>
          </a:xfrm>
          <a:prstGeom prst="rect">
            <a:avLst/>
          </a:prstGeom>
        </p:spPr>
      </p:pic>
      <p:sp>
        <p:nvSpPr>
          <p:cNvPr id="9" name="Text 4"/>
          <p:cNvSpPr/>
          <p:nvPr/>
        </p:nvSpPr>
        <p:spPr>
          <a:xfrm>
            <a:off x="10196513" y="3668197"/>
            <a:ext cx="2637353" cy="287655"/>
          </a:xfrm>
          <a:prstGeom prst="rect">
            <a:avLst/>
          </a:prstGeom>
          <a:noFill/>
          <a:ln/>
        </p:spPr>
        <p:txBody>
          <a:bodyPr wrap="none" lIns="0" tIns="0" rIns="0" bIns="0" rtlCol="0" anchor="t"/>
          <a:lstStyle/>
          <a:p>
            <a:pPr marL="0" indent="0" algn="l">
              <a:lnSpc>
                <a:spcPts val="2250"/>
              </a:lnSpc>
              <a:buNone/>
            </a:pPr>
            <a:r>
              <a:rPr lang="en-US" sz="1800" b="1" dirty="0">
                <a:solidFill>
                  <a:srgbClr val="656667"/>
                </a:solidFill>
                <a:latin typeface="Nunito Sans Bold" pitchFamily="34" charset="0"/>
                <a:ea typeface="Nunito Sans Bold" pitchFamily="34" charset="-122"/>
                <a:cs typeface="Nunito Sans Bold" pitchFamily="34" charset="-120"/>
              </a:rPr>
              <a:t>Workforce Restructuring</a:t>
            </a:r>
            <a:endParaRPr lang="en-US" sz="1800" dirty="0"/>
          </a:p>
        </p:txBody>
      </p:sp>
      <p:sp>
        <p:nvSpPr>
          <p:cNvPr id="10" name="Text 5"/>
          <p:cNvSpPr/>
          <p:nvPr/>
        </p:nvSpPr>
        <p:spPr>
          <a:xfrm>
            <a:off x="10196513" y="4066342"/>
            <a:ext cx="3789402" cy="884039"/>
          </a:xfrm>
          <a:prstGeom prst="rect">
            <a:avLst/>
          </a:prstGeom>
          <a:noFill/>
          <a:ln/>
        </p:spPr>
        <p:txBody>
          <a:bodyPr wrap="square" lIns="0" tIns="0" rIns="0" bIns="0" rtlCol="0" anchor="t"/>
          <a:lstStyle/>
          <a:p>
            <a:pPr marL="0" indent="0" algn="l">
              <a:lnSpc>
                <a:spcPts val="2300"/>
              </a:lnSpc>
              <a:buNone/>
            </a:pPr>
            <a:r>
              <a:rPr lang="en-US" sz="1450" dirty="0">
                <a:solidFill>
                  <a:srgbClr val="656667"/>
                </a:solidFill>
                <a:latin typeface="Open Sans" pitchFamily="34" charset="0"/>
                <a:ea typeface="Open Sans" pitchFamily="34" charset="-122"/>
                <a:cs typeface="Open Sans" pitchFamily="34" charset="-120"/>
              </a:rPr>
              <a:t>Designing plans to align workforce capacity with business goals during expansions, mergers, or market downturns.</a:t>
            </a:r>
            <a:endParaRPr lang="en-US" sz="1450" dirty="0"/>
          </a:p>
        </p:txBody>
      </p:sp>
      <p:pic>
        <p:nvPicPr>
          <p:cNvPr id="11" name="Image 3" descr="preencoded.png"/>
          <p:cNvPicPr>
            <a:picLocks noChangeAspect="1"/>
          </p:cNvPicPr>
          <p:nvPr/>
        </p:nvPicPr>
        <p:blipFill>
          <a:blip r:embed="rId5"/>
          <a:stretch>
            <a:fillRect/>
          </a:stretch>
        </p:blipFill>
        <p:spPr>
          <a:xfrm>
            <a:off x="6130885" y="5502831"/>
            <a:ext cx="460296" cy="460296"/>
          </a:xfrm>
          <a:prstGeom prst="rect">
            <a:avLst/>
          </a:prstGeom>
        </p:spPr>
      </p:pic>
      <p:sp>
        <p:nvSpPr>
          <p:cNvPr id="12" name="Text 6"/>
          <p:cNvSpPr/>
          <p:nvPr/>
        </p:nvSpPr>
        <p:spPr>
          <a:xfrm>
            <a:off x="6130885" y="6147197"/>
            <a:ext cx="2301835" cy="287655"/>
          </a:xfrm>
          <a:prstGeom prst="rect">
            <a:avLst/>
          </a:prstGeom>
          <a:noFill/>
          <a:ln/>
        </p:spPr>
        <p:txBody>
          <a:bodyPr wrap="none" lIns="0" tIns="0" rIns="0" bIns="0" rtlCol="0" anchor="t"/>
          <a:lstStyle/>
          <a:p>
            <a:pPr marL="0" indent="0" algn="l">
              <a:lnSpc>
                <a:spcPts val="2250"/>
              </a:lnSpc>
              <a:buNone/>
            </a:pPr>
            <a:r>
              <a:rPr lang="en-US" sz="1800" b="1" dirty="0">
                <a:solidFill>
                  <a:srgbClr val="656667"/>
                </a:solidFill>
                <a:latin typeface="Nunito Sans Bold" pitchFamily="34" charset="0"/>
                <a:ea typeface="Nunito Sans Bold" pitchFamily="34" charset="-122"/>
                <a:cs typeface="Nunito Sans Bold" pitchFamily="34" charset="-120"/>
              </a:rPr>
              <a:t>Scenario Planning</a:t>
            </a:r>
            <a:endParaRPr lang="en-US" sz="1800" dirty="0"/>
          </a:p>
        </p:txBody>
      </p:sp>
      <p:sp>
        <p:nvSpPr>
          <p:cNvPr id="13" name="Text 7"/>
          <p:cNvSpPr/>
          <p:nvPr/>
        </p:nvSpPr>
        <p:spPr>
          <a:xfrm>
            <a:off x="6130885" y="6545342"/>
            <a:ext cx="3789402" cy="589359"/>
          </a:xfrm>
          <a:prstGeom prst="rect">
            <a:avLst/>
          </a:prstGeom>
          <a:noFill/>
          <a:ln/>
        </p:spPr>
        <p:txBody>
          <a:bodyPr wrap="square" lIns="0" tIns="0" rIns="0" bIns="0" rtlCol="0" anchor="t"/>
          <a:lstStyle/>
          <a:p>
            <a:pPr marL="0" indent="0" algn="l">
              <a:lnSpc>
                <a:spcPts val="2300"/>
              </a:lnSpc>
              <a:buNone/>
            </a:pPr>
            <a:r>
              <a:rPr lang="en-US" sz="1450" dirty="0">
                <a:solidFill>
                  <a:srgbClr val="656667"/>
                </a:solidFill>
                <a:latin typeface="Open Sans" pitchFamily="34" charset="0"/>
                <a:ea typeface="Open Sans" pitchFamily="34" charset="-122"/>
                <a:cs typeface="Open Sans" pitchFamily="34" charset="-120"/>
              </a:rPr>
              <a:t>Conducting impact assessments to ensure informed decision-making.</a:t>
            </a:r>
            <a:endParaRPr lang="en-US" sz="1450" dirty="0"/>
          </a:p>
        </p:txBody>
      </p:sp>
      <p:pic>
        <p:nvPicPr>
          <p:cNvPr id="14" name="Image 4" descr="preencoded.png"/>
          <p:cNvPicPr>
            <a:picLocks noChangeAspect="1"/>
          </p:cNvPicPr>
          <p:nvPr/>
        </p:nvPicPr>
        <p:blipFill>
          <a:blip r:embed="rId6"/>
          <a:stretch>
            <a:fillRect/>
          </a:stretch>
        </p:blipFill>
        <p:spPr>
          <a:xfrm>
            <a:off x="10196513" y="5502831"/>
            <a:ext cx="460296" cy="460296"/>
          </a:xfrm>
          <a:prstGeom prst="rect">
            <a:avLst/>
          </a:prstGeom>
        </p:spPr>
      </p:pic>
      <p:sp>
        <p:nvSpPr>
          <p:cNvPr id="15" name="Text 8"/>
          <p:cNvSpPr/>
          <p:nvPr/>
        </p:nvSpPr>
        <p:spPr>
          <a:xfrm>
            <a:off x="10196513" y="6147197"/>
            <a:ext cx="3209687" cy="287655"/>
          </a:xfrm>
          <a:prstGeom prst="rect">
            <a:avLst/>
          </a:prstGeom>
          <a:noFill/>
          <a:ln/>
        </p:spPr>
        <p:txBody>
          <a:bodyPr wrap="none" lIns="0" tIns="0" rIns="0" bIns="0" rtlCol="0" anchor="t"/>
          <a:lstStyle/>
          <a:p>
            <a:pPr marL="0" indent="0" algn="l">
              <a:lnSpc>
                <a:spcPts val="2250"/>
              </a:lnSpc>
              <a:buNone/>
            </a:pPr>
            <a:r>
              <a:rPr lang="en-US" sz="1800" b="1" dirty="0">
                <a:solidFill>
                  <a:srgbClr val="656667"/>
                </a:solidFill>
                <a:latin typeface="Nunito Sans Bold" pitchFamily="34" charset="0"/>
                <a:ea typeface="Nunito Sans Bold" pitchFamily="34" charset="-122"/>
                <a:cs typeface="Nunito Sans Bold" pitchFamily="34" charset="-120"/>
              </a:rPr>
              <a:t>Change Management Support</a:t>
            </a:r>
            <a:endParaRPr lang="en-US" sz="1800" dirty="0"/>
          </a:p>
        </p:txBody>
      </p:sp>
      <p:sp>
        <p:nvSpPr>
          <p:cNvPr id="16" name="Text 9"/>
          <p:cNvSpPr/>
          <p:nvPr/>
        </p:nvSpPr>
        <p:spPr>
          <a:xfrm>
            <a:off x="10196513" y="6545342"/>
            <a:ext cx="3789402" cy="884039"/>
          </a:xfrm>
          <a:prstGeom prst="rect">
            <a:avLst/>
          </a:prstGeom>
          <a:noFill/>
          <a:ln/>
        </p:spPr>
        <p:txBody>
          <a:bodyPr wrap="square" lIns="0" tIns="0" rIns="0" bIns="0" rtlCol="0" anchor="t"/>
          <a:lstStyle/>
          <a:p>
            <a:pPr marL="0" indent="0" algn="l">
              <a:lnSpc>
                <a:spcPts val="2300"/>
              </a:lnSpc>
              <a:buNone/>
            </a:pPr>
            <a:r>
              <a:rPr lang="en-US" sz="1450" dirty="0">
                <a:solidFill>
                  <a:srgbClr val="656667"/>
                </a:solidFill>
                <a:latin typeface="Open Sans" pitchFamily="34" charset="0"/>
                <a:ea typeface="Open Sans" pitchFamily="34" charset="-122"/>
                <a:cs typeface="Open Sans" pitchFamily="34" charset="-120"/>
              </a:rPr>
              <a:t>Helping organizations implement headcount changes effectively, minimizing disruption and maintaining morale.</a:t>
            </a:r>
            <a:endParaRPr lang="en-US" sz="1450" dirty="0"/>
          </a:p>
        </p:txBody>
      </p:sp>
      <p:pic>
        <p:nvPicPr>
          <p:cNvPr id="17" name="Image 5" descr="preencoded.png"/>
          <p:cNvPicPr>
            <a:picLocks noChangeAspect="1"/>
          </p:cNvPicPr>
          <p:nvPr/>
        </p:nvPicPr>
        <p:blipFill>
          <a:blip r:embed="rId7"/>
          <a:stretch>
            <a:fillRect/>
          </a:stretch>
        </p:blipFill>
        <p:spPr>
          <a:xfrm>
            <a:off x="13213080" y="228600"/>
            <a:ext cx="1188720" cy="285869"/>
          </a:xfrm>
          <a:prstGeom prst="rect">
            <a:avLst/>
          </a:prstGeom>
        </p:spPr>
      </p:pic>
      <p:pic>
        <p:nvPicPr>
          <p:cNvPr id="18" name="Image 0" descr="preencoded.png">
            <a:extLst>
              <a:ext uri="{FF2B5EF4-FFF2-40B4-BE49-F238E27FC236}">
                <a16:creationId xmlns:a16="http://schemas.microsoft.com/office/drawing/2014/main" id="{CDCE73D5-A6D5-307B-9CD5-39F347A45A3D}"/>
              </a:ext>
            </a:extLst>
          </p:cNvPr>
          <p:cNvPicPr>
            <a:picLocks noChangeAspect="1"/>
          </p:cNvPicPr>
          <p:nvPr/>
        </p:nvPicPr>
        <p:blipFill>
          <a:blip r:embed="rId8"/>
          <a:stretch>
            <a:fillRect/>
          </a:stretch>
        </p:blipFill>
        <p:spPr>
          <a:xfrm>
            <a:off x="0" y="0"/>
            <a:ext cx="5168348" cy="7752522"/>
          </a:xfrm>
          <a:prstGeom prst="rect">
            <a:avLst/>
          </a:prstGeom>
        </p:spPr>
      </p:pic>
      <p:grpSp>
        <p:nvGrpSpPr>
          <p:cNvPr id="19" name="object 5">
            <a:extLst>
              <a:ext uri="{FF2B5EF4-FFF2-40B4-BE49-F238E27FC236}">
                <a16:creationId xmlns:a16="http://schemas.microsoft.com/office/drawing/2014/main" id="{529BA91E-C35E-A4DB-B6B4-9B93C0ABCCC2}"/>
              </a:ext>
            </a:extLst>
          </p:cNvPr>
          <p:cNvGrpSpPr/>
          <p:nvPr/>
        </p:nvGrpSpPr>
        <p:grpSpPr>
          <a:xfrm>
            <a:off x="0" y="7976615"/>
            <a:ext cx="14630400" cy="253365"/>
            <a:chOff x="0" y="7976615"/>
            <a:chExt cx="14630400" cy="253365"/>
          </a:xfrm>
        </p:grpSpPr>
        <p:sp>
          <p:nvSpPr>
            <p:cNvPr id="20" name="object 6">
              <a:extLst>
                <a:ext uri="{FF2B5EF4-FFF2-40B4-BE49-F238E27FC236}">
                  <a16:creationId xmlns:a16="http://schemas.microsoft.com/office/drawing/2014/main" id="{1E53B97E-10CA-0DD0-AB05-6C789C4837F1}"/>
                </a:ext>
              </a:extLst>
            </p:cNvPr>
            <p:cNvSpPr/>
            <p:nvPr/>
          </p:nvSpPr>
          <p:spPr>
            <a:xfrm>
              <a:off x="0" y="7976615"/>
              <a:ext cx="8583295" cy="251460"/>
            </a:xfrm>
            <a:custGeom>
              <a:avLst/>
              <a:gdLst/>
              <a:ahLst/>
              <a:cxnLst/>
              <a:rect l="l" t="t" r="r" b="b"/>
              <a:pathLst>
                <a:path w="8583295" h="251459">
                  <a:moveTo>
                    <a:pt x="8583168" y="0"/>
                  </a:moveTo>
                  <a:lnTo>
                    <a:pt x="0" y="0"/>
                  </a:lnTo>
                  <a:lnTo>
                    <a:pt x="0" y="251460"/>
                  </a:lnTo>
                  <a:lnTo>
                    <a:pt x="8583168" y="251460"/>
                  </a:lnTo>
                  <a:lnTo>
                    <a:pt x="8583168" y="0"/>
                  </a:lnTo>
                  <a:close/>
                </a:path>
              </a:pathLst>
            </a:custGeom>
            <a:solidFill>
              <a:srgbClr val="844DE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object 7">
              <a:extLst>
                <a:ext uri="{FF2B5EF4-FFF2-40B4-BE49-F238E27FC236}">
                  <a16:creationId xmlns:a16="http://schemas.microsoft.com/office/drawing/2014/main" id="{4C825C12-6CFC-D218-1DDB-084E30A7E2C9}"/>
                </a:ext>
              </a:extLst>
            </p:cNvPr>
            <p:cNvSpPr/>
            <p:nvPr/>
          </p:nvSpPr>
          <p:spPr>
            <a:xfrm>
              <a:off x="8581643" y="7976615"/>
              <a:ext cx="6049010" cy="253365"/>
            </a:xfrm>
            <a:custGeom>
              <a:avLst/>
              <a:gdLst/>
              <a:ahLst/>
              <a:cxnLst/>
              <a:rect l="l" t="t" r="r" b="b"/>
              <a:pathLst>
                <a:path w="6049009" h="253365">
                  <a:moveTo>
                    <a:pt x="6048756" y="0"/>
                  </a:moveTo>
                  <a:lnTo>
                    <a:pt x="0" y="0"/>
                  </a:lnTo>
                  <a:lnTo>
                    <a:pt x="0" y="252984"/>
                  </a:lnTo>
                  <a:lnTo>
                    <a:pt x="6048756" y="252984"/>
                  </a:lnTo>
                  <a:lnTo>
                    <a:pt x="6048756" y="0"/>
                  </a:lnTo>
                  <a:close/>
                </a:path>
              </a:pathLst>
            </a:custGeom>
            <a:solidFill>
              <a:srgbClr val="00D7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775216" y="2749768"/>
            <a:ext cx="10521434" cy="692110"/>
          </a:xfrm>
          <a:prstGeom prst="rect">
            <a:avLst/>
          </a:prstGeom>
          <a:noFill/>
          <a:ln/>
        </p:spPr>
        <p:txBody>
          <a:bodyPr wrap="none" lIns="0" tIns="0" rIns="0" bIns="0" rtlCol="0" anchor="t"/>
          <a:lstStyle/>
          <a:p>
            <a:pPr marL="0" indent="0">
              <a:lnSpc>
                <a:spcPts val="5450"/>
              </a:lnSpc>
              <a:buNone/>
            </a:pPr>
            <a:r>
              <a:rPr lang="en-US" sz="4350" b="1" dirty="0">
                <a:solidFill>
                  <a:srgbClr val="9966FF"/>
                </a:solidFill>
                <a:latin typeface="Nunito Sans Bold" pitchFamily="34" charset="0"/>
                <a:ea typeface="Nunito Sans Bold" pitchFamily="34" charset="-122"/>
                <a:cs typeface="Nunito Sans Bold" pitchFamily="34" charset="-120"/>
              </a:rPr>
              <a:t>Compliance and Policy Advisory Services</a:t>
            </a:r>
            <a:endParaRPr lang="en-US" sz="4350" dirty="0"/>
          </a:p>
        </p:txBody>
      </p:sp>
      <p:sp>
        <p:nvSpPr>
          <p:cNvPr id="4" name="Shape 1"/>
          <p:cNvSpPr/>
          <p:nvPr/>
        </p:nvSpPr>
        <p:spPr>
          <a:xfrm>
            <a:off x="775216" y="3774063"/>
            <a:ext cx="6429256" cy="3218021"/>
          </a:xfrm>
          <a:prstGeom prst="roundRect">
            <a:avLst>
              <a:gd name="adj" fmla="val 2891"/>
            </a:avLst>
          </a:prstGeom>
          <a:solidFill>
            <a:srgbClr val="CCFFF7"/>
          </a:solidFill>
          <a:ln w="7620">
            <a:solidFill>
              <a:srgbClr val="B2E5DD"/>
            </a:solidFill>
            <a:prstDash val="solid"/>
          </a:ln>
        </p:spPr>
        <p:txBody>
          <a:bodyPr/>
          <a:lstStyle/>
          <a:p>
            <a:endParaRPr lang="en-PK"/>
          </a:p>
        </p:txBody>
      </p:sp>
      <p:sp>
        <p:nvSpPr>
          <p:cNvPr id="5" name="Text 2"/>
          <p:cNvSpPr/>
          <p:nvPr/>
        </p:nvSpPr>
        <p:spPr>
          <a:xfrm>
            <a:off x="1004292" y="4003139"/>
            <a:ext cx="3448407" cy="345996"/>
          </a:xfrm>
          <a:prstGeom prst="rect">
            <a:avLst/>
          </a:prstGeom>
          <a:noFill/>
          <a:ln/>
        </p:spPr>
        <p:txBody>
          <a:bodyPr wrap="none" lIns="0" tIns="0" rIns="0" bIns="0" rtlCol="0" anchor="t"/>
          <a:lstStyle/>
          <a:p>
            <a:pPr marL="0" indent="0">
              <a:lnSpc>
                <a:spcPts val="2700"/>
              </a:lnSpc>
              <a:buNone/>
            </a:pPr>
            <a:r>
              <a:rPr lang="en-US" sz="2150" b="1" dirty="0">
                <a:solidFill>
                  <a:srgbClr val="656667"/>
                </a:solidFill>
                <a:latin typeface="Nunito Sans Bold" pitchFamily="34" charset="0"/>
                <a:ea typeface="Nunito Sans Bold" pitchFamily="34" charset="-122"/>
                <a:cs typeface="Nunito Sans Bold" pitchFamily="34" charset="-120"/>
              </a:rPr>
              <a:t>Navigating HR Compliance</a:t>
            </a:r>
            <a:endParaRPr lang="en-US" sz="2150" dirty="0"/>
          </a:p>
        </p:txBody>
      </p:sp>
      <p:sp>
        <p:nvSpPr>
          <p:cNvPr id="6" name="Text 3"/>
          <p:cNvSpPr/>
          <p:nvPr/>
        </p:nvSpPr>
        <p:spPr>
          <a:xfrm>
            <a:off x="1004292" y="4482009"/>
            <a:ext cx="5971103" cy="708660"/>
          </a:xfrm>
          <a:prstGeom prst="rect">
            <a:avLst/>
          </a:prstGeom>
          <a:noFill/>
          <a:ln/>
        </p:spPr>
        <p:txBody>
          <a:bodyPr wrap="square" lIns="0" tIns="0" rIns="0" bIns="0" rtlCol="0" anchor="t"/>
          <a:lstStyle/>
          <a:p>
            <a:pPr marL="0" indent="0">
              <a:lnSpc>
                <a:spcPts val="2750"/>
              </a:lnSpc>
              <a:buNone/>
            </a:pPr>
            <a:r>
              <a:rPr lang="en-US" sz="1700" dirty="0">
                <a:solidFill>
                  <a:srgbClr val="656667"/>
                </a:solidFill>
                <a:latin typeface="Open Sans" pitchFamily="34" charset="0"/>
                <a:ea typeface="Open Sans" pitchFamily="34" charset="-122"/>
                <a:cs typeface="Open Sans" pitchFamily="34" charset="-120"/>
              </a:rPr>
              <a:t>Navigating HR compliance is critical for risk mitigation and operational success.</a:t>
            </a:r>
            <a:endParaRPr lang="en-US" sz="1700" dirty="0"/>
          </a:p>
        </p:txBody>
      </p:sp>
      <p:sp>
        <p:nvSpPr>
          <p:cNvPr id="7" name="Shape 4"/>
          <p:cNvSpPr/>
          <p:nvPr/>
        </p:nvSpPr>
        <p:spPr>
          <a:xfrm>
            <a:off x="7425928" y="3774063"/>
            <a:ext cx="6429256" cy="3218021"/>
          </a:xfrm>
          <a:prstGeom prst="roundRect">
            <a:avLst>
              <a:gd name="adj" fmla="val 2891"/>
            </a:avLst>
          </a:prstGeom>
          <a:solidFill>
            <a:srgbClr val="CCFFF7"/>
          </a:solidFill>
          <a:ln w="7620">
            <a:solidFill>
              <a:srgbClr val="B2E5DD"/>
            </a:solidFill>
            <a:prstDash val="solid"/>
          </a:ln>
        </p:spPr>
        <p:txBody>
          <a:bodyPr/>
          <a:lstStyle/>
          <a:p>
            <a:endParaRPr lang="en-PK"/>
          </a:p>
        </p:txBody>
      </p:sp>
      <p:sp>
        <p:nvSpPr>
          <p:cNvPr id="8" name="Text 5"/>
          <p:cNvSpPr/>
          <p:nvPr/>
        </p:nvSpPr>
        <p:spPr>
          <a:xfrm>
            <a:off x="7655004" y="4003139"/>
            <a:ext cx="2768679" cy="345996"/>
          </a:xfrm>
          <a:prstGeom prst="rect">
            <a:avLst/>
          </a:prstGeom>
          <a:noFill/>
          <a:ln/>
        </p:spPr>
        <p:txBody>
          <a:bodyPr wrap="none" lIns="0" tIns="0" rIns="0" bIns="0" rtlCol="0" anchor="t"/>
          <a:lstStyle/>
          <a:p>
            <a:pPr marL="0" indent="0">
              <a:lnSpc>
                <a:spcPts val="2700"/>
              </a:lnSpc>
              <a:buNone/>
            </a:pPr>
            <a:r>
              <a:rPr lang="en-US" sz="2150" b="1" dirty="0">
                <a:solidFill>
                  <a:srgbClr val="656667"/>
                </a:solidFill>
                <a:latin typeface="Nunito Sans Bold" pitchFamily="34" charset="0"/>
                <a:ea typeface="Nunito Sans Bold" pitchFamily="34" charset="-122"/>
                <a:cs typeface="Nunito Sans Bold" pitchFamily="34" charset="-120"/>
              </a:rPr>
              <a:t>Service Details</a:t>
            </a:r>
            <a:endParaRPr lang="en-US" sz="2150" dirty="0"/>
          </a:p>
        </p:txBody>
      </p:sp>
      <p:sp>
        <p:nvSpPr>
          <p:cNvPr id="9" name="Text 6"/>
          <p:cNvSpPr/>
          <p:nvPr/>
        </p:nvSpPr>
        <p:spPr>
          <a:xfrm>
            <a:off x="7655004" y="4482009"/>
            <a:ext cx="5971103" cy="708660"/>
          </a:xfrm>
          <a:prstGeom prst="rect">
            <a:avLst/>
          </a:prstGeom>
          <a:noFill/>
          <a:ln/>
        </p:spPr>
        <p:txBody>
          <a:bodyPr wrap="square" lIns="0" tIns="0" rIns="0" bIns="0" rtlCol="0" anchor="t"/>
          <a:lstStyle/>
          <a:p>
            <a:pPr marL="342900" indent="-342900" algn="l">
              <a:lnSpc>
                <a:spcPts val="2750"/>
              </a:lnSpc>
              <a:buSzPct val="100000"/>
              <a:buChar char="•"/>
            </a:pPr>
            <a:r>
              <a:rPr lang="en-US" sz="1700" dirty="0">
                <a:solidFill>
                  <a:srgbClr val="656667"/>
                </a:solidFill>
                <a:latin typeface="Open Sans" pitchFamily="34" charset="0"/>
                <a:ea typeface="Open Sans" pitchFamily="34" charset="-122"/>
                <a:cs typeface="Open Sans" pitchFamily="34" charset="-120"/>
              </a:rPr>
              <a:t>Policy Development: Crafting DE&amp;I-focused and business-aligned HR policies.</a:t>
            </a:r>
            <a:endParaRPr lang="en-US" sz="1700" dirty="0"/>
          </a:p>
        </p:txBody>
      </p:sp>
      <p:sp>
        <p:nvSpPr>
          <p:cNvPr id="10" name="Text 7"/>
          <p:cNvSpPr/>
          <p:nvPr/>
        </p:nvSpPr>
        <p:spPr>
          <a:xfrm>
            <a:off x="7655004" y="5268178"/>
            <a:ext cx="5971103" cy="708660"/>
          </a:xfrm>
          <a:prstGeom prst="rect">
            <a:avLst/>
          </a:prstGeom>
          <a:noFill/>
          <a:ln/>
        </p:spPr>
        <p:txBody>
          <a:bodyPr wrap="square" lIns="0" tIns="0" rIns="0" bIns="0" rtlCol="0" anchor="t"/>
          <a:lstStyle/>
          <a:p>
            <a:pPr marL="342900" indent="-342900" algn="l">
              <a:lnSpc>
                <a:spcPts val="2750"/>
              </a:lnSpc>
              <a:buSzPct val="100000"/>
              <a:buChar char="•"/>
            </a:pPr>
            <a:r>
              <a:rPr lang="en-US" sz="1700" dirty="0">
                <a:solidFill>
                  <a:srgbClr val="656667"/>
                </a:solidFill>
                <a:latin typeface="Open Sans" pitchFamily="34" charset="0"/>
                <a:ea typeface="Open Sans" pitchFamily="34" charset="-122"/>
                <a:cs typeface="Open Sans" pitchFamily="34" charset="-120"/>
              </a:rPr>
              <a:t>Compliance Audits: Identifying and addressing gaps in employment laws and internal practices.</a:t>
            </a:r>
            <a:endParaRPr lang="en-US" sz="1700" dirty="0"/>
          </a:p>
        </p:txBody>
      </p:sp>
      <p:sp>
        <p:nvSpPr>
          <p:cNvPr id="11" name="Text 8"/>
          <p:cNvSpPr/>
          <p:nvPr/>
        </p:nvSpPr>
        <p:spPr>
          <a:xfrm>
            <a:off x="7655004" y="6054348"/>
            <a:ext cx="5971103" cy="708660"/>
          </a:xfrm>
          <a:prstGeom prst="rect">
            <a:avLst/>
          </a:prstGeom>
          <a:noFill/>
          <a:ln/>
        </p:spPr>
        <p:txBody>
          <a:bodyPr wrap="square" lIns="0" tIns="0" rIns="0" bIns="0" rtlCol="0" anchor="t"/>
          <a:lstStyle/>
          <a:p>
            <a:pPr marL="342900" indent="-342900" algn="l">
              <a:lnSpc>
                <a:spcPts val="2750"/>
              </a:lnSpc>
              <a:buSzPct val="100000"/>
              <a:buChar char="•"/>
            </a:pPr>
            <a:r>
              <a:rPr lang="en-US" sz="1700" dirty="0">
                <a:solidFill>
                  <a:srgbClr val="656667"/>
                </a:solidFill>
                <a:latin typeface="Open Sans" pitchFamily="34" charset="0"/>
                <a:ea typeface="Open Sans" pitchFamily="34" charset="-122"/>
                <a:cs typeface="Open Sans" pitchFamily="34" charset="-120"/>
              </a:rPr>
              <a:t>Process Standardization: Streamlining HR processes to ensure consistency and efficiency.</a:t>
            </a:r>
            <a:endParaRPr lang="en-US" sz="1700" dirty="0"/>
          </a:p>
        </p:txBody>
      </p:sp>
      <p:pic>
        <p:nvPicPr>
          <p:cNvPr id="12" name="object 2">
            <a:extLst>
              <a:ext uri="{FF2B5EF4-FFF2-40B4-BE49-F238E27FC236}">
                <a16:creationId xmlns:a16="http://schemas.microsoft.com/office/drawing/2014/main" id="{E08EEF12-C458-E4EF-7DBA-9E682234E661}"/>
              </a:ext>
            </a:extLst>
          </p:cNvPr>
          <p:cNvPicPr/>
          <p:nvPr/>
        </p:nvPicPr>
        <p:blipFill>
          <a:blip r:embed="rId3" cstate="print"/>
          <a:stretch>
            <a:fillRect/>
          </a:stretch>
        </p:blipFill>
        <p:spPr>
          <a:xfrm>
            <a:off x="0" y="0"/>
            <a:ext cx="14630399" cy="2252472"/>
          </a:xfrm>
          <a:prstGeom prst="rect">
            <a:avLst/>
          </a:prstGeom>
        </p:spPr>
      </p:pic>
      <p:grpSp>
        <p:nvGrpSpPr>
          <p:cNvPr id="13" name="object 5">
            <a:extLst>
              <a:ext uri="{FF2B5EF4-FFF2-40B4-BE49-F238E27FC236}">
                <a16:creationId xmlns:a16="http://schemas.microsoft.com/office/drawing/2014/main" id="{D5582DCE-8EFF-A70A-2598-8E890A61E494}"/>
              </a:ext>
            </a:extLst>
          </p:cNvPr>
          <p:cNvGrpSpPr/>
          <p:nvPr/>
        </p:nvGrpSpPr>
        <p:grpSpPr>
          <a:xfrm>
            <a:off x="0" y="7976615"/>
            <a:ext cx="14630400" cy="253365"/>
            <a:chOff x="0" y="7976615"/>
            <a:chExt cx="14630400" cy="253365"/>
          </a:xfrm>
        </p:grpSpPr>
        <p:sp>
          <p:nvSpPr>
            <p:cNvPr id="14" name="object 6">
              <a:extLst>
                <a:ext uri="{FF2B5EF4-FFF2-40B4-BE49-F238E27FC236}">
                  <a16:creationId xmlns:a16="http://schemas.microsoft.com/office/drawing/2014/main" id="{9006B714-A044-AC62-FF2D-11521E5748BB}"/>
                </a:ext>
              </a:extLst>
            </p:cNvPr>
            <p:cNvSpPr/>
            <p:nvPr/>
          </p:nvSpPr>
          <p:spPr>
            <a:xfrm>
              <a:off x="0" y="7976615"/>
              <a:ext cx="8583295" cy="251460"/>
            </a:xfrm>
            <a:custGeom>
              <a:avLst/>
              <a:gdLst/>
              <a:ahLst/>
              <a:cxnLst/>
              <a:rect l="l" t="t" r="r" b="b"/>
              <a:pathLst>
                <a:path w="8583295" h="251459">
                  <a:moveTo>
                    <a:pt x="8583168" y="0"/>
                  </a:moveTo>
                  <a:lnTo>
                    <a:pt x="0" y="0"/>
                  </a:lnTo>
                  <a:lnTo>
                    <a:pt x="0" y="251460"/>
                  </a:lnTo>
                  <a:lnTo>
                    <a:pt x="8583168" y="251460"/>
                  </a:lnTo>
                  <a:lnTo>
                    <a:pt x="8583168" y="0"/>
                  </a:lnTo>
                  <a:close/>
                </a:path>
              </a:pathLst>
            </a:custGeom>
            <a:solidFill>
              <a:srgbClr val="844DE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object 7">
              <a:extLst>
                <a:ext uri="{FF2B5EF4-FFF2-40B4-BE49-F238E27FC236}">
                  <a16:creationId xmlns:a16="http://schemas.microsoft.com/office/drawing/2014/main" id="{109C1D6C-F85E-095A-9C8F-3E0D66E23DAA}"/>
                </a:ext>
              </a:extLst>
            </p:cNvPr>
            <p:cNvSpPr/>
            <p:nvPr/>
          </p:nvSpPr>
          <p:spPr>
            <a:xfrm>
              <a:off x="8581643" y="7976615"/>
              <a:ext cx="6049010" cy="253365"/>
            </a:xfrm>
            <a:custGeom>
              <a:avLst/>
              <a:gdLst/>
              <a:ahLst/>
              <a:cxnLst/>
              <a:rect l="l" t="t" r="r" b="b"/>
              <a:pathLst>
                <a:path w="6049009" h="253365">
                  <a:moveTo>
                    <a:pt x="6048756" y="0"/>
                  </a:moveTo>
                  <a:lnTo>
                    <a:pt x="0" y="0"/>
                  </a:lnTo>
                  <a:lnTo>
                    <a:pt x="0" y="252984"/>
                  </a:lnTo>
                  <a:lnTo>
                    <a:pt x="6048756" y="252984"/>
                  </a:lnTo>
                  <a:lnTo>
                    <a:pt x="6048756" y="0"/>
                  </a:lnTo>
                  <a:close/>
                </a:path>
              </a:pathLst>
            </a:custGeom>
            <a:solidFill>
              <a:srgbClr val="00D7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32606" y="169548"/>
            <a:ext cx="5221843" cy="400407"/>
          </a:xfrm>
          <a:prstGeom prst="rect">
            <a:avLst/>
          </a:prstGeom>
          <a:noFill/>
          <a:ln/>
        </p:spPr>
        <p:txBody>
          <a:bodyPr wrap="none" lIns="0" tIns="0" rIns="0" bIns="0" rtlCol="0" anchor="t"/>
          <a:lstStyle/>
          <a:p>
            <a:pPr marL="0" indent="0">
              <a:lnSpc>
                <a:spcPts val="3150"/>
              </a:lnSpc>
              <a:buNone/>
            </a:pPr>
            <a:r>
              <a:rPr lang="en-US" sz="3200" b="1" dirty="0">
                <a:solidFill>
                  <a:srgbClr val="9966FF"/>
                </a:solidFill>
                <a:latin typeface="Nunito Sans Bold" pitchFamily="34" charset="0"/>
                <a:ea typeface="Nunito Sans Bold" pitchFamily="34" charset="-122"/>
                <a:cs typeface="Nunito Sans Bold" pitchFamily="34" charset="-120"/>
              </a:rPr>
              <a:t>Diversity, Equity &amp; Inclusion (DE&amp;I)</a:t>
            </a:r>
            <a:endParaRPr lang="en-US" sz="3200" dirty="0"/>
          </a:p>
        </p:txBody>
      </p:sp>
      <p:sp>
        <p:nvSpPr>
          <p:cNvPr id="3" name="Text 1"/>
          <p:cNvSpPr/>
          <p:nvPr/>
        </p:nvSpPr>
        <p:spPr>
          <a:xfrm>
            <a:off x="448508" y="762684"/>
            <a:ext cx="13733383" cy="410289"/>
          </a:xfrm>
          <a:prstGeom prst="rect">
            <a:avLst/>
          </a:prstGeom>
          <a:noFill/>
          <a:ln/>
        </p:spPr>
        <p:txBody>
          <a:bodyPr wrap="square" lIns="0" tIns="0" rIns="0" bIns="0" rtlCol="0" anchor="t"/>
          <a:lstStyle/>
          <a:p>
            <a:pPr marL="0" indent="0">
              <a:lnSpc>
                <a:spcPts val="1600"/>
              </a:lnSpc>
              <a:buNone/>
            </a:pPr>
            <a:r>
              <a:rPr lang="en-US" sz="1000" dirty="0">
                <a:solidFill>
                  <a:srgbClr val="656667"/>
                </a:solidFill>
                <a:latin typeface="Open Sans" pitchFamily="34" charset="0"/>
                <a:ea typeface="Open Sans" pitchFamily="34" charset="-122"/>
                <a:cs typeface="Open Sans" pitchFamily="34" charset="-120"/>
              </a:rPr>
              <a:t>At NOW HR, we understand that building a diverse, equitable, and inclusive workplace is not just a moral imperative but a strategic business advantage. We partner with organizations to embed DE&amp;I principles into their DNA, fostering environments where everyone feels valued and empowered.</a:t>
            </a:r>
            <a:endParaRPr lang="en-US" sz="1000" dirty="0"/>
          </a:p>
        </p:txBody>
      </p:sp>
      <p:sp>
        <p:nvSpPr>
          <p:cNvPr id="6" name="Text 3"/>
          <p:cNvSpPr/>
          <p:nvPr/>
        </p:nvSpPr>
        <p:spPr>
          <a:xfrm>
            <a:off x="448508" y="3530025"/>
            <a:ext cx="2103358" cy="200263"/>
          </a:xfrm>
          <a:prstGeom prst="rect">
            <a:avLst/>
          </a:prstGeom>
          <a:noFill/>
          <a:ln/>
        </p:spPr>
        <p:txBody>
          <a:bodyPr wrap="none" lIns="0" tIns="0" rIns="0" bIns="0" rtlCol="0" anchor="t"/>
          <a:lstStyle/>
          <a:p>
            <a:pPr marL="0" indent="0" algn="l">
              <a:lnSpc>
                <a:spcPts val="1550"/>
              </a:lnSpc>
              <a:buNone/>
            </a:pPr>
            <a:r>
              <a:rPr lang="en-US" sz="1250" b="1" dirty="0">
                <a:solidFill>
                  <a:srgbClr val="656667"/>
                </a:solidFill>
                <a:latin typeface="Nunito Sans Bold" pitchFamily="34" charset="0"/>
                <a:ea typeface="Nunito Sans Bold" pitchFamily="34" charset="-122"/>
                <a:cs typeface="Nunito Sans Bold" pitchFamily="34" charset="-120"/>
              </a:rPr>
              <a:t>DE&amp;I Strategy Development</a:t>
            </a:r>
            <a:endParaRPr lang="en-US" sz="1250" dirty="0"/>
          </a:p>
        </p:txBody>
      </p:sp>
      <p:sp>
        <p:nvSpPr>
          <p:cNvPr id="7" name="Text 4"/>
          <p:cNvSpPr/>
          <p:nvPr/>
        </p:nvSpPr>
        <p:spPr>
          <a:xfrm>
            <a:off x="448508" y="3807084"/>
            <a:ext cx="3289221" cy="410289"/>
          </a:xfrm>
          <a:prstGeom prst="rect">
            <a:avLst/>
          </a:prstGeom>
          <a:noFill/>
          <a:ln/>
        </p:spPr>
        <p:txBody>
          <a:bodyPr wrap="square" lIns="0" tIns="0" rIns="0" bIns="0" rtlCol="0" anchor="t"/>
          <a:lstStyle/>
          <a:p>
            <a:pPr marL="0" indent="0" algn="l">
              <a:lnSpc>
                <a:spcPts val="1600"/>
              </a:lnSpc>
              <a:buNone/>
            </a:pPr>
            <a:r>
              <a:rPr lang="en-US" sz="1000" dirty="0">
                <a:solidFill>
                  <a:srgbClr val="656667"/>
                </a:solidFill>
                <a:latin typeface="Open Sans" pitchFamily="34" charset="0"/>
                <a:ea typeface="Open Sans" pitchFamily="34" charset="-122"/>
                <a:cs typeface="Open Sans" pitchFamily="34" charset="-120"/>
              </a:rPr>
              <a:t>Designing actionable, measurable roadmaps tailored to your organization's culture and goals.</a:t>
            </a:r>
            <a:endParaRPr lang="en-US" sz="1000" dirty="0"/>
          </a:p>
        </p:txBody>
      </p:sp>
      <p:pic>
        <p:nvPicPr>
          <p:cNvPr id="8" name="Image 1" descr="preencoded.png"/>
          <p:cNvPicPr>
            <a:picLocks noChangeAspect="1"/>
          </p:cNvPicPr>
          <p:nvPr/>
        </p:nvPicPr>
        <p:blipFill>
          <a:blip r:embed="rId3"/>
          <a:stretch>
            <a:fillRect/>
          </a:stretch>
        </p:blipFill>
        <p:spPr>
          <a:xfrm>
            <a:off x="3929896" y="1337013"/>
            <a:ext cx="3289221" cy="2032873"/>
          </a:xfrm>
          <a:prstGeom prst="rect">
            <a:avLst/>
          </a:prstGeom>
        </p:spPr>
      </p:pic>
      <p:sp>
        <p:nvSpPr>
          <p:cNvPr id="9" name="Text 5"/>
          <p:cNvSpPr/>
          <p:nvPr/>
        </p:nvSpPr>
        <p:spPr>
          <a:xfrm>
            <a:off x="3929896" y="3530025"/>
            <a:ext cx="1602105" cy="200263"/>
          </a:xfrm>
          <a:prstGeom prst="rect">
            <a:avLst/>
          </a:prstGeom>
          <a:noFill/>
          <a:ln/>
        </p:spPr>
        <p:txBody>
          <a:bodyPr wrap="none" lIns="0" tIns="0" rIns="0" bIns="0" rtlCol="0" anchor="t"/>
          <a:lstStyle/>
          <a:p>
            <a:pPr marL="0" indent="0" algn="l">
              <a:lnSpc>
                <a:spcPts val="1550"/>
              </a:lnSpc>
              <a:buNone/>
            </a:pPr>
            <a:r>
              <a:rPr lang="en-US" sz="1250" b="1" dirty="0">
                <a:solidFill>
                  <a:srgbClr val="656667"/>
                </a:solidFill>
                <a:latin typeface="Nunito Sans Bold" pitchFamily="34" charset="0"/>
                <a:ea typeface="Nunito Sans Bold" pitchFamily="34" charset="-122"/>
                <a:cs typeface="Nunito Sans Bold" pitchFamily="34" charset="-120"/>
              </a:rPr>
              <a:t>Diversity Audits</a:t>
            </a:r>
            <a:endParaRPr lang="en-US" sz="1250" dirty="0"/>
          </a:p>
        </p:txBody>
      </p:sp>
      <p:sp>
        <p:nvSpPr>
          <p:cNvPr id="10" name="Text 6"/>
          <p:cNvSpPr/>
          <p:nvPr/>
        </p:nvSpPr>
        <p:spPr>
          <a:xfrm>
            <a:off x="3929896" y="3807084"/>
            <a:ext cx="3289221" cy="615434"/>
          </a:xfrm>
          <a:prstGeom prst="rect">
            <a:avLst/>
          </a:prstGeom>
          <a:noFill/>
          <a:ln/>
        </p:spPr>
        <p:txBody>
          <a:bodyPr wrap="square" lIns="0" tIns="0" rIns="0" bIns="0" rtlCol="0" anchor="t"/>
          <a:lstStyle/>
          <a:p>
            <a:pPr marL="0" indent="0" algn="l">
              <a:lnSpc>
                <a:spcPts val="1600"/>
              </a:lnSpc>
              <a:buNone/>
            </a:pPr>
            <a:r>
              <a:rPr lang="en-US" sz="1000" dirty="0">
                <a:solidFill>
                  <a:srgbClr val="656667"/>
                </a:solidFill>
                <a:latin typeface="Open Sans" pitchFamily="34" charset="0"/>
                <a:ea typeface="Open Sans" pitchFamily="34" charset="-122"/>
                <a:cs typeface="Open Sans" pitchFamily="34" charset="-120"/>
              </a:rPr>
              <a:t>Comprehensive evaluations of workforce demographics, policies, and hiring practices to identify areas for improvement.</a:t>
            </a:r>
            <a:endParaRPr lang="en-US" sz="1000" dirty="0"/>
          </a:p>
        </p:txBody>
      </p:sp>
      <p:sp>
        <p:nvSpPr>
          <p:cNvPr id="12" name="Text 7"/>
          <p:cNvSpPr/>
          <p:nvPr/>
        </p:nvSpPr>
        <p:spPr>
          <a:xfrm>
            <a:off x="7411283" y="3530025"/>
            <a:ext cx="1602105" cy="200263"/>
          </a:xfrm>
          <a:prstGeom prst="rect">
            <a:avLst/>
          </a:prstGeom>
          <a:noFill/>
          <a:ln/>
        </p:spPr>
        <p:txBody>
          <a:bodyPr wrap="none" lIns="0" tIns="0" rIns="0" bIns="0" rtlCol="0" anchor="t"/>
          <a:lstStyle/>
          <a:p>
            <a:pPr marL="0" indent="0" algn="l">
              <a:lnSpc>
                <a:spcPts val="1550"/>
              </a:lnSpc>
              <a:buNone/>
            </a:pPr>
            <a:r>
              <a:rPr lang="en-US" sz="1250" b="1" dirty="0">
                <a:solidFill>
                  <a:srgbClr val="656667"/>
                </a:solidFill>
                <a:latin typeface="Nunito Sans Bold" pitchFamily="34" charset="0"/>
                <a:ea typeface="Nunito Sans Bold" pitchFamily="34" charset="-122"/>
                <a:cs typeface="Nunito Sans Bold" pitchFamily="34" charset="-120"/>
              </a:rPr>
              <a:t>Inclusion Workshops</a:t>
            </a:r>
            <a:endParaRPr lang="en-US" sz="1250" dirty="0"/>
          </a:p>
        </p:txBody>
      </p:sp>
      <p:sp>
        <p:nvSpPr>
          <p:cNvPr id="13" name="Text 8"/>
          <p:cNvSpPr/>
          <p:nvPr/>
        </p:nvSpPr>
        <p:spPr>
          <a:xfrm>
            <a:off x="7411283" y="3807084"/>
            <a:ext cx="3289221" cy="410289"/>
          </a:xfrm>
          <a:prstGeom prst="rect">
            <a:avLst/>
          </a:prstGeom>
          <a:noFill/>
          <a:ln/>
        </p:spPr>
        <p:txBody>
          <a:bodyPr wrap="square" lIns="0" tIns="0" rIns="0" bIns="0" rtlCol="0" anchor="t"/>
          <a:lstStyle/>
          <a:p>
            <a:pPr marL="0" indent="0" algn="l">
              <a:lnSpc>
                <a:spcPts val="1600"/>
              </a:lnSpc>
              <a:buNone/>
            </a:pPr>
            <a:r>
              <a:rPr lang="en-US" sz="1000" dirty="0">
                <a:solidFill>
                  <a:srgbClr val="656667"/>
                </a:solidFill>
                <a:latin typeface="Open Sans" pitchFamily="34" charset="0"/>
                <a:ea typeface="Open Sans" pitchFamily="34" charset="-122"/>
                <a:cs typeface="Open Sans" pitchFamily="34" charset="-120"/>
              </a:rPr>
              <a:t>Interactive sessions to equip leaders and employees with skills to create and sustain inclusive workplaces.</a:t>
            </a:r>
            <a:endParaRPr lang="en-US" sz="1000" dirty="0"/>
          </a:p>
        </p:txBody>
      </p:sp>
      <p:pic>
        <p:nvPicPr>
          <p:cNvPr id="14" name="Image 3" descr="preencoded.png"/>
          <p:cNvPicPr>
            <a:picLocks noChangeAspect="1"/>
          </p:cNvPicPr>
          <p:nvPr/>
        </p:nvPicPr>
        <p:blipFill>
          <a:blip r:embed="rId4"/>
          <a:stretch>
            <a:fillRect/>
          </a:stretch>
        </p:blipFill>
        <p:spPr>
          <a:xfrm>
            <a:off x="10892671" y="1337013"/>
            <a:ext cx="3289221" cy="2032873"/>
          </a:xfrm>
          <a:prstGeom prst="rect">
            <a:avLst/>
          </a:prstGeom>
        </p:spPr>
      </p:pic>
      <p:sp>
        <p:nvSpPr>
          <p:cNvPr id="15" name="Text 9"/>
          <p:cNvSpPr/>
          <p:nvPr/>
        </p:nvSpPr>
        <p:spPr>
          <a:xfrm>
            <a:off x="10892671" y="3530025"/>
            <a:ext cx="1935004" cy="200263"/>
          </a:xfrm>
          <a:prstGeom prst="rect">
            <a:avLst/>
          </a:prstGeom>
          <a:noFill/>
          <a:ln/>
        </p:spPr>
        <p:txBody>
          <a:bodyPr wrap="none" lIns="0" tIns="0" rIns="0" bIns="0" rtlCol="0" anchor="t"/>
          <a:lstStyle/>
          <a:p>
            <a:pPr marL="0" indent="0" algn="l">
              <a:lnSpc>
                <a:spcPts val="1550"/>
              </a:lnSpc>
              <a:buNone/>
            </a:pPr>
            <a:r>
              <a:rPr lang="en-US" sz="1250" b="1" dirty="0">
                <a:solidFill>
                  <a:srgbClr val="656667"/>
                </a:solidFill>
                <a:latin typeface="Nunito Sans Bold" pitchFamily="34" charset="0"/>
                <a:ea typeface="Nunito Sans Bold" pitchFamily="34" charset="-122"/>
                <a:cs typeface="Nunito Sans Bold" pitchFamily="34" charset="-120"/>
              </a:rPr>
              <a:t>Diversity Training</a:t>
            </a:r>
            <a:endParaRPr lang="en-US" sz="1250" dirty="0"/>
          </a:p>
        </p:txBody>
      </p:sp>
      <p:sp>
        <p:nvSpPr>
          <p:cNvPr id="16" name="Text 10"/>
          <p:cNvSpPr/>
          <p:nvPr/>
        </p:nvSpPr>
        <p:spPr>
          <a:xfrm>
            <a:off x="10892671" y="3807084"/>
            <a:ext cx="3289221" cy="410289"/>
          </a:xfrm>
          <a:prstGeom prst="rect">
            <a:avLst/>
          </a:prstGeom>
          <a:noFill/>
          <a:ln/>
        </p:spPr>
        <p:txBody>
          <a:bodyPr wrap="square" lIns="0" tIns="0" rIns="0" bIns="0" rtlCol="0" anchor="t"/>
          <a:lstStyle/>
          <a:p>
            <a:pPr marL="0" indent="0" algn="l">
              <a:lnSpc>
                <a:spcPts val="1600"/>
              </a:lnSpc>
              <a:buNone/>
            </a:pPr>
            <a:r>
              <a:rPr lang="en-US" sz="1000" dirty="0">
                <a:solidFill>
                  <a:srgbClr val="656667"/>
                </a:solidFill>
                <a:latin typeface="Open Sans" pitchFamily="34" charset="0"/>
                <a:ea typeface="Open Sans" pitchFamily="34" charset="-122"/>
                <a:cs typeface="Open Sans" pitchFamily="34" charset="-120"/>
              </a:rPr>
              <a:t>Programs to raise awareness, address implicit biases, and promote fair decision-making.</a:t>
            </a:r>
            <a:endParaRPr lang="en-US" sz="1000" dirty="0"/>
          </a:p>
        </p:txBody>
      </p:sp>
      <p:pic>
        <p:nvPicPr>
          <p:cNvPr id="17" name="Image 4" descr="preencoded.png"/>
          <p:cNvPicPr>
            <a:picLocks noChangeAspect="1"/>
          </p:cNvPicPr>
          <p:nvPr/>
        </p:nvPicPr>
        <p:blipFill>
          <a:blip r:embed="rId5"/>
          <a:stretch>
            <a:fillRect/>
          </a:stretch>
        </p:blipFill>
        <p:spPr>
          <a:xfrm>
            <a:off x="448508" y="4566702"/>
            <a:ext cx="3289221" cy="2032873"/>
          </a:xfrm>
          <a:prstGeom prst="rect">
            <a:avLst/>
          </a:prstGeom>
        </p:spPr>
      </p:pic>
      <p:sp>
        <p:nvSpPr>
          <p:cNvPr id="18" name="Text 11"/>
          <p:cNvSpPr/>
          <p:nvPr/>
        </p:nvSpPr>
        <p:spPr>
          <a:xfrm>
            <a:off x="448508" y="6759715"/>
            <a:ext cx="2080260" cy="200263"/>
          </a:xfrm>
          <a:prstGeom prst="rect">
            <a:avLst/>
          </a:prstGeom>
          <a:noFill/>
          <a:ln/>
        </p:spPr>
        <p:txBody>
          <a:bodyPr wrap="none" lIns="0" tIns="0" rIns="0" bIns="0" rtlCol="0" anchor="t"/>
          <a:lstStyle/>
          <a:p>
            <a:pPr marL="0" indent="0" algn="l">
              <a:lnSpc>
                <a:spcPts val="1550"/>
              </a:lnSpc>
              <a:buNone/>
            </a:pPr>
            <a:r>
              <a:rPr lang="en-US" sz="1250" b="1" dirty="0">
                <a:solidFill>
                  <a:srgbClr val="656667"/>
                </a:solidFill>
                <a:latin typeface="Nunito Sans Bold" pitchFamily="34" charset="0"/>
                <a:ea typeface="Nunito Sans Bold" pitchFamily="34" charset="-122"/>
                <a:cs typeface="Nunito Sans Bold" pitchFamily="34" charset="-120"/>
              </a:rPr>
              <a:t>Policy Review and Redesign</a:t>
            </a:r>
            <a:endParaRPr lang="en-US" sz="1250" dirty="0"/>
          </a:p>
        </p:txBody>
      </p:sp>
      <p:sp>
        <p:nvSpPr>
          <p:cNvPr id="19" name="Text 12"/>
          <p:cNvSpPr/>
          <p:nvPr/>
        </p:nvSpPr>
        <p:spPr>
          <a:xfrm>
            <a:off x="448508" y="7036773"/>
            <a:ext cx="3289221" cy="410289"/>
          </a:xfrm>
          <a:prstGeom prst="rect">
            <a:avLst/>
          </a:prstGeom>
          <a:noFill/>
          <a:ln/>
        </p:spPr>
        <p:txBody>
          <a:bodyPr wrap="square" lIns="0" tIns="0" rIns="0" bIns="0" rtlCol="0" anchor="t"/>
          <a:lstStyle/>
          <a:p>
            <a:pPr marL="0" indent="0" algn="l">
              <a:lnSpc>
                <a:spcPts val="1600"/>
              </a:lnSpc>
              <a:buNone/>
            </a:pPr>
            <a:r>
              <a:rPr lang="en-US" sz="1000" dirty="0">
                <a:solidFill>
                  <a:srgbClr val="656667"/>
                </a:solidFill>
                <a:latin typeface="Open Sans" pitchFamily="34" charset="0"/>
                <a:ea typeface="Open Sans" pitchFamily="34" charset="-122"/>
                <a:cs typeface="Open Sans" pitchFamily="34" charset="-120"/>
              </a:rPr>
              <a:t>Creating equitable frameworks for recruitment, pay equity, promotions, and organizational governance.</a:t>
            </a:r>
            <a:endParaRPr lang="en-US" sz="1000" dirty="0"/>
          </a:p>
        </p:txBody>
      </p:sp>
      <p:sp>
        <p:nvSpPr>
          <p:cNvPr id="21" name="Text 13"/>
          <p:cNvSpPr/>
          <p:nvPr/>
        </p:nvSpPr>
        <p:spPr>
          <a:xfrm>
            <a:off x="3929896" y="6759715"/>
            <a:ext cx="2592824" cy="200263"/>
          </a:xfrm>
          <a:prstGeom prst="rect">
            <a:avLst/>
          </a:prstGeom>
          <a:noFill/>
          <a:ln/>
        </p:spPr>
        <p:txBody>
          <a:bodyPr wrap="none" lIns="0" tIns="0" rIns="0" bIns="0" rtlCol="0" anchor="t"/>
          <a:lstStyle/>
          <a:p>
            <a:pPr marL="0" indent="0" algn="l">
              <a:lnSpc>
                <a:spcPts val="1550"/>
              </a:lnSpc>
              <a:buNone/>
            </a:pPr>
            <a:r>
              <a:rPr lang="en-US" sz="1250" b="1" dirty="0">
                <a:solidFill>
                  <a:srgbClr val="656667"/>
                </a:solidFill>
                <a:latin typeface="Nunito Sans Bold" pitchFamily="34" charset="0"/>
                <a:ea typeface="Nunito Sans Bold" pitchFamily="34" charset="-122"/>
                <a:cs typeface="Nunito Sans Bold" pitchFamily="34" charset="-120"/>
              </a:rPr>
              <a:t>Employee Resource Groups (ERGs)</a:t>
            </a:r>
            <a:endParaRPr lang="en-US" sz="1250" dirty="0"/>
          </a:p>
        </p:txBody>
      </p:sp>
      <p:sp>
        <p:nvSpPr>
          <p:cNvPr id="22" name="Text 14"/>
          <p:cNvSpPr/>
          <p:nvPr/>
        </p:nvSpPr>
        <p:spPr>
          <a:xfrm>
            <a:off x="3929896" y="7036773"/>
            <a:ext cx="3289221" cy="410289"/>
          </a:xfrm>
          <a:prstGeom prst="rect">
            <a:avLst/>
          </a:prstGeom>
          <a:noFill/>
          <a:ln/>
        </p:spPr>
        <p:txBody>
          <a:bodyPr wrap="square" lIns="0" tIns="0" rIns="0" bIns="0" rtlCol="0" anchor="t"/>
          <a:lstStyle/>
          <a:p>
            <a:pPr marL="0" indent="0" algn="l">
              <a:lnSpc>
                <a:spcPts val="1600"/>
              </a:lnSpc>
              <a:buNone/>
            </a:pPr>
            <a:r>
              <a:rPr lang="en-US" sz="1000" dirty="0">
                <a:solidFill>
                  <a:srgbClr val="656667"/>
                </a:solidFill>
                <a:latin typeface="Open Sans" pitchFamily="34" charset="0"/>
                <a:ea typeface="Open Sans" pitchFamily="34" charset="-122"/>
                <a:cs typeface="Open Sans" pitchFamily="34" charset="-120"/>
              </a:rPr>
              <a:t>Supporting the creation and management of affinity groups to foster belonging and engagement.</a:t>
            </a:r>
            <a:endParaRPr lang="en-US" sz="1000" dirty="0"/>
          </a:p>
        </p:txBody>
      </p:sp>
      <p:pic>
        <p:nvPicPr>
          <p:cNvPr id="23" name="Image 6" descr="preencoded.png"/>
          <p:cNvPicPr>
            <a:picLocks noChangeAspect="1"/>
          </p:cNvPicPr>
          <p:nvPr/>
        </p:nvPicPr>
        <p:blipFill>
          <a:blip r:embed="rId6"/>
          <a:stretch>
            <a:fillRect/>
          </a:stretch>
        </p:blipFill>
        <p:spPr>
          <a:xfrm>
            <a:off x="7411283" y="4566702"/>
            <a:ext cx="3289221" cy="2032873"/>
          </a:xfrm>
          <a:prstGeom prst="rect">
            <a:avLst/>
          </a:prstGeom>
        </p:spPr>
      </p:pic>
      <p:sp>
        <p:nvSpPr>
          <p:cNvPr id="24" name="Text 15"/>
          <p:cNvSpPr/>
          <p:nvPr/>
        </p:nvSpPr>
        <p:spPr>
          <a:xfrm>
            <a:off x="7411283" y="6759715"/>
            <a:ext cx="2504599" cy="200263"/>
          </a:xfrm>
          <a:prstGeom prst="rect">
            <a:avLst/>
          </a:prstGeom>
          <a:noFill/>
          <a:ln/>
        </p:spPr>
        <p:txBody>
          <a:bodyPr wrap="none" lIns="0" tIns="0" rIns="0" bIns="0" rtlCol="0" anchor="t"/>
          <a:lstStyle/>
          <a:p>
            <a:pPr marL="0" indent="0" algn="l">
              <a:lnSpc>
                <a:spcPts val="1550"/>
              </a:lnSpc>
              <a:buNone/>
            </a:pPr>
            <a:r>
              <a:rPr lang="en-US" sz="1250" b="1" dirty="0">
                <a:solidFill>
                  <a:srgbClr val="656667"/>
                </a:solidFill>
                <a:latin typeface="Nunito Sans Bold" pitchFamily="34" charset="0"/>
                <a:ea typeface="Nunito Sans Bold" pitchFamily="34" charset="-122"/>
                <a:cs typeface="Nunito Sans Bold" pitchFamily="34" charset="-120"/>
              </a:rPr>
              <a:t>Leadership Coaching for Inclusion</a:t>
            </a:r>
            <a:endParaRPr lang="en-US" sz="1250" dirty="0"/>
          </a:p>
        </p:txBody>
      </p:sp>
      <p:sp>
        <p:nvSpPr>
          <p:cNvPr id="25" name="Text 16"/>
          <p:cNvSpPr/>
          <p:nvPr/>
        </p:nvSpPr>
        <p:spPr>
          <a:xfrm>
            <a:off x="7411283" y="7036773"/>
            <a:ext cx="3289221" cy="410289"/>
          </a:xfrm>
          <a:prstGeom prst="rect">
            <a:avLst/>
          </a:prstGeom>
          <a:noFill/>
          <a:ln/>
        </p:spPr>
        <p:txBody>
          <a:bodyPr wrap="square" lIns="0" tIns="0" rIns="0" bIns="0" rtlCol="0" anchor="t"/>
          <a:lstStyle/>
          <a:p>
            <a:pPr marL="0" indent="0" algn="l">
              <a:lnSpc>
                <a:spcPts val="1600"/>
              </a:lnSpc>
              <a:buNone/>
            </a:pPr>
            <a:r>
              <a:rPr lang="en-US" sz="1000" dirty="0">
                <a:solidFill>
                  <a:srgbClr val="656667"/>
                </a:solidFill>
                <a:latin typeface="Open Sans" pitchFamily="34" charset="0"/>
                <a:ea typeface="Open Sans" pitchFamily="34" charset="-122"/>
                <a:cs typeface="Open Sans" pitchFamily="34" charset="-120"/>
              </a:rPr>
              <a:t>Training leaders to champion inclusion and drive cultural change across the organization.</a:t>
            </a:r>
            <a:endParaRPr lang="en-US" sz="1000" dirty="0"/>
          </a:p>
        </p:txBody>
      </p:sp>
      <p:pic>
        <p:nvPicPr>
          <p:cNvPr id="26" name="Image 7" descr="preencoded.png"/>
          <p:cNvPicPr>
            <a:picLocks noChangeAspect="1"/>
          </p:cNvPicPr>
          <p:nvPr/>
        </p:nvPicPr>
        <p:blipFill>
          <a:blip r:embed="rId7"/>
          <a:stretch>
            <a:fillRect/>
          </a:stretch>
        </p:blipFill>
        <p:spPr>
          <a:xfrm>
            <a:off x="10892671" y="4566702"/>
            <a:ext cx="3289221" cy="2032873"/>
          </a:xfrm>
          <a:prstGeom prst="rect">
            <a:avLst/>
          </a:prstGeom>
        </p:spPr>
      </p:pic>
      <p:sp>
        <p:nvSpPr>
          <p:cNvPr id="27" name="Text 17"/>
          <p:cNvSpPr/>
          <p:nvPr/>
        </p:nvSpPr>
        <p:spPr>
          <a:xfrm>
            <a:off x="10892671" y="6759715"/>
            <a:ext cx="1651040" cy="200263"/>
          </a:xfrm>
          <a:prstGeom prst="rect">
            <a:avLst/>
          </a:prstGeom>
          <a:noFill/>
          <a:ln/>
        </p:spPr>
        <p:txBody>
          <a:bodyPr wrap="none" lIns="0" tIns="0" rIns="0" bIns="0" rtlCol="0" anchor="t"/>
          <a:lstStyle/>
          <a:p>
            <a:pPr marL="0" indent="0" algn="l">
              <a:lnSpc>
                <a:spcPts val="1550"/>
              </a:lnSpc>
              <a:buNone/>
            </a:pPr>
            <a:r>
              <a:rPr lang="en-US" sz="1250" b="1" dirty="0">
                <a:solidFill>
                  <a:srgbClr val="656667"/>
                </a:solidFill>
                <a:latin typeface="Nunito Sans Bold" pitchFamily="34" charset="0"/>
                <a:ea typeface="Nunito Sans Bold" pitchFamily="34" charset="-122"/>
                <a:cs typeface="Nunito Sans Bold" pitchFamily="34" charset="-120"/>
              </a:rPr>
              <a:t>Metrics and Reporting</a:t>
            </a:r>
            <a:endParaRPr lang="en-US" sz="1250" dirty="0"/>
          </a:p>
        </p:txBody>
      </p:sp>
      <p:sp>
        <p:nvSpPr>
          <p:cNvPr id="28" name="Text 18"/>
          <p:cNvSpPr/>
          <p:nvPr/>
        </p:nvSpPr>
        <p:spPr>
          <a:xfrm>
            <a:off x="10892671" y="7036773"/>
            <a:ext cx="3289221" cy="615434"/>
          </a:xfrm>
          <a:prstGeom prst="rect">
            <a:avLst/>
          </a:prstGeom>
          <a:noFill/>
          <a:ln/>
        </p:spPr>
        <p:txBody>
          <a:bodyPr wrap="square" lIns="0" tIns="0" rIns="0" bIns="0" rtlCol="0" anchor="t"/>
          <a:lstStyle/>
          <a:p>
            <a:pPr marL="0" indent="0" algn="l">
              <a:lnSpc>
                <a:spcPts val="1600"/>
              </a:lnSpc>
              <a:buNone/>
            </a:pPr>
            <a:r>
              <a:rPr lang="en-US" sz="1000" dirty="0">
                <a:solidFill>
                  <a:srgbClr val="656667"/>
                </a:solidFill>
                <a:latin typeface="Open Sans" pitchFamily="34" charset="0"/>
                <a:ea typeface="Open Sans" pitchFamily="34" charset="-122"/>
                <a:cs typeface="Open Sans" pitchFamily="34" charset="-120"/>
              </a:rPr>
              <a:t>Establishing key performance indicators (KPIs) and dashboards to monitor, measure, and refine DE&amp;I efforts.</a:t>
            </a:r>
            <a:endParaRPr lang="en-US" sz="1000" dirty="0"/>
          </a:p>
        </p:txBody>
      </p:sp>
      <p:pic>
        <p:nvPicPr>
          <p:cNvPr id="29" name="Image 8" descr="preencoded.png"/>
          <p:cNvPicPr>
            <a:picLocks noChangeAspect="1"/>
          </p:cNvPicPr>
          <p:nvPr/>
        </p:nvPicPr>
        <p:blipFill>
          <a:blip r:embed="rId8"/>
          <a:stretch>
            <a:fillRect/>
          </a:stretch>
        </p:blipFill>
        <p:spPr>
          <a:xfrm>
            <a:off x="13213080" y="228600"/>
            <a:ext cx="1188720" cy="285869"/>
          </a:xfrm>
          <a:prstGeom prst="rect">
            <a:avLst/>
          </a:prstGeom>
        </p:spPr>
      </p:pic>
      <p:grpSp>
        <p:nvGrpSpPr>
          <p:cNvPr id="30" name="object 5">
            <a:extLst>
              <a:ext uri="{FF2B5EF4-FFF2-40B4-BE49-F238E27FC236}">
                <a16:creationId xmlns:a16="http://schemas.microsoft.com/office/drawing/2014/main" id="{FD66E0EB-4F3C-48CC-0C69-EE0957E6C400}"/>
              </a:ext>
            </a:extLst>
          </p:cNvPr>
          <p:cNvGrpSpPr/>
          <p:nvPr/>
        </p:nvGrpSpPr>
        <p:grpSpPr>
          <a:xfrm>
            <a:off x="0" y="7976615"/>
            <a:ext cx="14630400" cy="253365"/>
            <a:chOff x="0" y="7976615"/>
            <a:chExt cx="14630400" cy="253365"/>
          </a:xfrm>
        </p:grpSpPr>
        <p:sp>
          <p:nvSpPr>
            <p:cNvPr id="31" name="object 6">
              <a:extLst>
                <a:ext uri="{FF2B5EF4-FFF2-40B4-BE49-F238E27FC236}">
                  <a16:creationId xmlns:a16="http://schemas.microsoft.com/office/drawing/2014/main" id="{74C1A3A9-AFC5-3296-9F4D-1E67BE94786D}"/>
                </a:ext>
              </a:extLst>
            </p:cNvPr>
            <p:cNvSpPr/>
            <p:nvPr/>
          </p:nvSpPr>
          <p:spPr>
            <a:xfrm>
              <a:off x="0" y="7976615"/>
              <a:ext cx="8583295" cy="251460"/>
            </a:xfrm>
            <a:custGeom>
              <a:avLst/>
              <a:gdLst/>
              <a:ahLst/>
              <a:cxnLst/>
              <a:rect l="l" t="t" r="r" b="b"/>
              <a:pathLst>
                <a:path w="8583295" h="251459">
                  <a:moveTo>
                    <a:pt x="8583168" y="0"/>
                  </a:moveTo>
                  <a:lnTo>
                    <a:pt x="0" y="0"/>
                  </a:lnTo>
                  <a:lnTo>
                    <a:pt x="0" y="251460"/>
                  </a:lnTo>
                  <a:lnTo>
                    <a:pt x="8583168" y="251460"/>
                  </a:lnTo>
                  <a:lnTo>
                    <a:pt x="8583168" y="0"/>
                  </a:lnTo>
                  <a:close/>
                </a:path>
              </a:pathLst>
            </a:custGeom>
            <a:solidFill>
              <a:srgbClr val="844DE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object 7">
              <a:extLst>
                <a:ext uri="{FF2B5EF4-FFF2-40B4-BE49-F238E27FC236}">
                  <a16:creationId xmlns:a16="http://schemas.microsoft.com/office/drawing/2014/main" id="{0813CA95-B73B-AB8D-60C2-5AF163CD7868}"/>
                </a:ext>
              </a:extLst>
            </p:cNvPr>
            <p:cNvSpPr/>
            <p:nvPr/>
          </p:nvSpPr>
          <p:spPr>
            <a:xfrm>
              <a:off x="8581643" y="7976615"/>
              <a:ext cx="6049010" cy="253365"/>
            </a:xfrm>
            <a:custGeom>
              <a:avLst/>
              <a:gdLst/>
              <a:ahLst/>
              <a:cxnLst/>
              <a:rect l="l" t="t" r="r" b="b"/>
              <a:pathLst>
                <a:path w="6049009" h="253365">
                  <a:moveTo>
                    <a:pt x="6048756" y="0"/>
                  </a:moveTo>
                  <a:lnTo>
                    <a:pt x="0" y="0"/>
                  </a:lnTo>
                  <a:lnTo>
                    <a:pt x="0" y="252984"/>
                  </a:lnTo>
                  <a:lnTo>
                    <a:pt x="6048756" y="252984"/>
                  </a:lnTo>
                  <a:lnTo>
                    <a:pt x="6048756" y="0"/>
                  </a:lnTo>
                  <a:close/>
                </a:path>
              </a:pathLst>
            </a:custGeom>
            <a:solidFill>
              <a:srgbClr val="00D7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33" name="Image 0" descr="preencoded.png">
            <a:extLst>
              <a:ext uri="{FF2B5EF4-FFF2-40B4-BE49-F238E27FC236}">
                <a16:creationId xmlns:a16="http://schemas.microsoft.com/office/drawing/2014/main" id="{0190FDD9-BF56-EEF0-5F20-9F13F5F9EC84}"/>
              </a:ext>
            </a:extLst>
          </p:cNvPr>
          <p:cNvPicPr>
            <a:picLocks noChangeAspect="1"/>
          </p:cNvPicPr>
          <p:nvPr/>
        </p:nvPicPr>
        <p:blipFill>
          <a:blip r:embed="rId9"/>
          <a:stretch>
            <a:fillRect/>
          </a:stretch>
        </p:blipFill>
        <p:spPr>
          <a:xfrm>
            <a:off x="448508" y="1337013"/>
            <a:ext cx="3289222" cy="2032883"/>
          </a:xfrm>
          <a:prstGeom prst="rect">
            <a:avLst/>
          </a:prstGeom>
        </p:spPr>
      </p:pic>
      <p:pic>
        <p:nvPicPr>
          <p:cNvPr id="34" name="Image 1" descr="preencoded.png">
            <a:extLst>
              <a:ext uri="{FF2B5EF4-FFF2-40B4-BE49-F238E27FC236}">
                <a16:creationId xmlns:a16="http://schemas.microsoft.com/office/drawing/2014/main" id="{09AC5A9D-1058-8F86-28F6-ED385F729CD5}"/>
              </a:ext>
            </a:extLst>
          </p:cNvPr>
          <p:cNvPicPr>
            <a:picLocks noChangeAspect="1"/>
          </p:cNvPicPr>
          <p:nvPr/>
        </p:nvPicPr>
        <p:blipFill>
          <a:blip r:embed="rId10"/>
          <a:stretch>
            <a:fillRect/>
          </a:stretch>
        </p:blipFill>
        <p:spPr>
          <a:xfrm>
            <a:off x="7403875" y="1340957"/>
            <a:ext cx="3289221" cy="2032825"/>
          </a:xfrm>
          <a:prstGeom prst="rect">
            <a:avLst/>
          </a:prstGeom>
        </p:spPr>
      </p:pic>
      <p:pic>
        <p:nvPicPr>
          <p:cNvPr id="36" name="Image 0" descr="preencoded.png">
            <a:extLst>
              <a:ext uri="{FF2B5EF4-FFF2-40B4-BE49-F238E27FC236}">
                <a16:creationId xmlns:a16="http://schemas.microsoft.com/office/drawing/2014/main" id="{79EAC8D6-2CE2-7637-BB9D-455EF8CB02C4}"/>
              </a:ext>
            </a:extLst>
          </p:cNvPr>
          <p:cNvPicPr>
            <a:picLocks noChangeAspect="1"/>
          </p:cNvPicPr>
          <p:nvPr/>
        </p:nvPicPr>
        <p:blipFill>
          <a:blip r:embed="rId11"/>
          <a:stretch>
            <a:fillRect/>
          </a:stretch>
        </p:blipFill>
        <p:spPr>
          <a:xfrm>
            <a:off x="3929896" y="4566453"/>
            <a:ext cx="3289282" cy="203287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72358" y="606862"/>
            <a:ext cx="9105067" cy="689610"/>
          </a:xfrm>
          <a:prstGeom prst="rect">
            <a:avLst/>
          </a:prstGeom>
          <a:noFill/>
          <a:ln/>
        </p:spPr>
        <p:txBody>
          <a:bodyPr wrap="none" lIns="0" tIns="0" rIns="0" bIns="0" rtlCol="0" anchor="t"/>
          <a:lstStyle/>
          <a:p>
            <a:pPr marL="0" indent="0">
              <a:lnSpc>
                <a:spcPts val="5400"/>
              </a:lnSpc>
              <a:buNone/>
            </a:pPr>
            <a:r>
              <a:rPr lang="en-US" sz="4300" b="1" dirty="0">
                <a:solidFill>
                  <a:srgbClr val="9966FF"/>
                </a:solidFill>
                <a:latin typeface="Nunito Sans Bold" pitchFamily="34" charset="0"/>
                <a:ea typeface="Nunito Sans Bold" pitchFamily="34" charset="-122"/>
                <a:cs typeface="Nunito Sans Bold" pitchFamily="34" charset="-120"/>
              </a:rPr>
              <a:t>Rewards and Compensation Design</a:t>
            </a:r>
            <a:endParaRPr lang="en-US" sz="4300" dirty="0"/>
          </a:p>
        </p:txBody>
      </p:sp>
      <p:sp>
        <p:nvSpPr>
          <p:cNvPr id="3" name="Text 1"/>
          <p:cNvSpPr/>
          <p:nvPr/>
        </p:nvSpPr>
        <p:spPr>
          <a:xfrm>
            <a:off x="772358" y="1737836"/>
            <a:ext cx="13085683" cy="353139"/>
          </a:xfrm>
          <a:prstGeom prst="rect">
            <a:avLst/>
          </a:prstGeom>
          <a:noFill/>
          <a:ln/>
        </p:spPr>
        <p:txBody>
          <a:bodyPr wrap="none" lIns="0" tIns="0" rIns="0" bIns="0" rtlCol="0" anchor="t"/>
          <a:lstStyle/>
          <a:p>
            <a:pPr marL="0" indent="0">
              <a:lnSpc>
                <a:spcPts val="2750"/>
              </a:lnSpc>
              <a:buNone/>
            </a:pPr>
            <a:r>
              <a:rPr lang="en-US" sz="1700" dirty="0">
                <a:solidFill>
                  <a:srgbClr val="656667"/>
                </a:solidFill>
                <a:latin typeface="Open Sans" pitchFamily="34" charset="0"/>
                <a:ea typeface="Open Sans" pitchFamily="34" charset="-122"/>
                <a:cs typeface="Open Sans" pitchFamily="34" charset="-120"/>
              </a:rPr>
              <a:t>NOW HR designs competitive and equitable reward systems that align with market standards and organizational goals.</a:t>
            </a:r>
            <a:endParaRPr lang="en-US" sz="1700" dirty="0"/>
          </a:p>
        </p:txBody>
      </p:sp>
      <p:pic>
        <p:nvPicPr>
          <p:cNvPr id="5" name="Image 0" descr="preencoded.png"/>
          <p:cNvPicPr>
            <a:picLocks noChangeAspect="1"/>
          </p:cNvPicPr>
          <p:nvPr/>
        </p:nvPicPr>
        <p:blipFill>
          <a:blip r:embed="rId3"/>
          <a:stretch>
            <a:fillRect/>
          </a:stretch>
        </p:blipFill>
        <p:spPr>
          <a:xfrm>
            <a:off x="772358" y="2557157"/>
            <a:ext cx="3023116" cy="1868329"/>
          </a:xfrm>
          <a:prstGeom prst="rect">
            <a:avLst/>
          </a:prstGeom>
        </p:spPr>
      </p:pic>
      <p:sp>
        <p:nvSpPr>
          <p:cNvPr id="6" name="Text 3"/>
          <p:cNvSpPr/>
          <p:nvPr/>
        </p:nvSpPr>
        <p:spPr>
          <a:xfrm>
            <a:off x="772358" y="4701353"/>
            <a:ext cx="3023116" cy="689610"/>
          </a:xfrm>
          <a:prstGeom prst="rect">
            <a:avLst/>
          </a:prstGeom>
          <a:noFill/>
          <a:ln/>
        </p:spPr>
        <p:txBody>
          <a:bodyPr wrap="square" lIns="0" tIns="0" rIns="0" bIns="0" rtlCol="0" anchor="t"/>
          <a:lstStyle/>
          <a:p>
            <a:pPr marL="0" indent="0" algn="l">
              <a:lnSpc>
                <a:spcPts val="2700"/>
              </a:lnSpc>
              <a:buNone/>
            </a:pPr>
            <a:r>
              <a:rPr lang="en-US" sz="2150" b="1" dirty="0">
                <a:solidFill>
                  <a:srgbClr val="656667"/>
                </a:solidFill>
                <a:latin typeface="Nunito Sans Bold" pitchFamily="34" charset="0"/>
                <a:ea typeface="Nunito Sans Bold" pitchFamily="34" charset="-122"/>
                <a:cs typeface="Nunito Sans Bold" pitchFamily="34" charset="-120"/>
              </a:rPr>
              <a:t>Compensation Benchmarking</a:t>
            </a:r>
            <a:endParaRPr lang="en-US" sz="2150" dirty="0"/>
          </a:p>
        </p:txBody>
      </p:sp>
      <p:sp>
        <p:nvSpPr>
          <p:cNvPr id="7" name="Text 4"/>
          <p:cNvSpPr/>
          <p:nvPr/>
        </p:nvSpPr>
        <p:spPr>
          <a:xfrm>
            <a:off x="772358" y="5523361"/>
            <a:ext cx="3023116" cy="1412557"/>
          </a:xfrm>
          <a:prstGeom prst="rect">
            <a:avLst/>
          </a:prstGeom>
          <a:noFill/>
          <a:ln/>
        </p:spPr>
        <p:txBody>
          <a:bodyPr wrap="square" lIns="0" tIns="0" rIns="0" bIns="0" rtlCol="0" anchor="t"/>
          <a:lstStyle/>
          <a:p>
            <a:pPr marL="0" indent="0" algn="l">
              <a:lnSpc>
                <a:spcPts val="2750"/>
              </a:lnSpc>
              <a:buNone/>
            </a:pPr>
            <a:r>
              <a:rPr lang="en-US" sz="1700" dirty="0">
                <a:solidFill>
                  <a:srgbClr val="656667"/>
                </a:solidFill>
                <a:latin typeface="Open Sans" pitchFamily="34" charset="0"/>
                <a:ea typeface="Open Sans" pitchFamily="34" charset="-122"/>
                <a:cs typeface="Open Sans" pitchFamily="34" charset="-120"/>
              </a:rPr>
              <a:t>Evaluating and aligning salary structures with industry standards and best practices.</a:t>
            </a:r>
            <a:endParaRPr lang="en-US" sz="1700" dirty="0"/>
          </a:p>
        </p:txBody>
      </p:sp>
      <p:pic>
        <p:nvPicPr>
          <p:cNvPr id="8" name="Image 1" descr="preencoded.png"/>
          <p:cNvPicPr>
            <a:picLocks noChangeAspect="1"/>
          </p:cNvPicPr>
          <p:nvPr/>
        </p:nvPicPr>
        <p:blipFill>
          <a:blip r:embed="rId4"/>
          <a:stretch>
            <a:fillRect/>
          </a:stretch>
        </p:blipFill>
        <p:spPr>
          <a:xfrm>
            <a:off x="4126468" y="2557157"/>
            <a:ext cx="3023235" cy="1868448"/>
          </a:xfrm>
          <a:prstGeom prst="rect">
            <a:avLst/>
          </a:prstGeom>
        </p:spPr>
      </p:pic>
      <p:sp>
        <p:nvSpPr>
          <p:cNvPr id="9" name="Text 5"/>
          <p:cNvSpPr/>
          <p:nvPr/>
        </p:nvSpPr>
        <p:spPr>
          <a:xfrm>
            <a:off x="4126468" y="4701472"/>
            <a:ext cx="2920722" cy="344805"/>
          </a:xfrm>
          <a:prstGeom prst="rect">
            <a:avLst/>
          </a:prstGeom>
          <a:noFill/>
          <a:ln/>
        </p:spPr>
        <p:txBody>
          <a:bodyPr wrap="none" lIns="0" tIns="0" rIns="0" bIns="0" rtlCol="0" anchor="t"/>
          <a:lstStyle/>
          <a:p>
            <a:pPr marL="0" indent="0" algn="l">
              <a:lnSpc>
                <a:spcPts val="2700"/>
              </a:lnSpc>
              <a:buNone/>
            </a:pPr>
            <a:r>
              <a:rPr lang="en-US" sz="2150" b="1" dirty="0">
                <a:solidFill>
                  <a:srgbClr val="656667"/>
                </a:solidFill>
                <a:latin typeface="Nunito Sans Bold" pitchFamily="34" charset="0"/>
                <a:ea typeface="Nunito Sans Bold" pitchFamily="34" charset="-122"/>
                <a:cs typeface="Nunito Sans Bold" pitchFamily="34" charset="-120"/>
              </a:rPr>
              <a:t>Variable Pay Programs</a:t>
            </a:r>
            <a:endParaRPr lang="en-US" sz="2150" dirty="0"/>
          </a:p>
        </p:txBody>
      </p:sp>
      <p:sp>
        <p:nvSpPr>
          <p:cNvPr id="10" name="Text 6"/>
          <p:cNvSpPr/>
          <p:nvPr/>
        </p:nvSpPr>
        <p:spPr>
          <a:xfrm>
            <a:off x="4126468" y="5178675"/>
            <a:ext cx="3023235" cy="1412557"/>
          </a:xfrm>
          <a:prstGeom prst="rect">
            <a:avLst/>
          </a:prstGeom>
          <a:noFill/>
          <a:ln/>
        </p:spPr>
        <p:txBody>
          <a:bodyPr wrap="square" lIns="0" tIns="0" rIns="0" bIns="0" rtlCol="0" anchor="t"/>
          <a:lstStyle/>
          <a:p>
            <a:pPr marL="0" indent="0" algn="l">
              <a:lnSpc>
                <a:spcPts val="2750"/>
              </a:lnSpc>
              <a:buNone/>
            </a:pPr>
            <a:r>
              <a:rPr lang="en-US" sz="1700" dirty="0">
                <a:solidFill>
                  <a:srgbClr val="656667"/>
                </a:solidFill>
                <a:latin typeface="Open Sans" pitchFamily="34" charset="0"/>
                <a:ea typeface="Open Sans" pitchFamily="34" charset="-122"/>
                <a:cs typeface="Open Sans" pitchFamily="34" charset="-120"/>
              </a:rPr>
              <a:t>Developing incentive and commission schemes to drive performance and motivation.</a:t>
            </a:r>
            <a:endParaRPr lang="en-US" sz="1700" dirty="0"/>
          </a:p>
        </p:txBody>
      </p:sp>
      <p:pic>
        <p:nvPicPr>
          <p:cNvPr id="11" name="Image 2" descr="preencoded.png"/>
          <p:cNvPicPr>
            <a:picLocks noChangeAspect="1"/>
          </p:cNvPicPr>
          <p:nvPr/>
        </p:nvPicPr>
        <p:blipFill>
          <a:blip r:embed="rId5"/>
          <a:stretch>
            <a:fillRect/>
          </a:stretch>
        </p:blipFill>
        <p:spPr>
          <a:xfrm>
            <a:off x="7480697" y="2557157"/>
            <a:ext cx="3023116" cy="1868329"/>
          </a:xfrm>
          <a:prstGeom prst="rect">
            <a:avLst/>
          </a:prstGeom>
        </p:spPr>
      </p:pic>
      <p:sp>
        <p:nvSpPr>
          <p:cNvPr id="12" name="Text 7"/>
          <p:cNvSpPr/>
          <p:nvPr/>
        </p:nvSpPr>
        <p:spPr>
          <a:xfrm>
            <a:off x="7480697" y="4701353"/>
            <a:ext cx="3023116" cy="689610"/>
          </a:xfrm>
          <a:prstGeom prst="rect">
            <a:avLst/>
          </a:prstGeom>
          <a:noFill/>
          <a:ln/>
        </p:spPr>
        <p:txBody>
          <a:bodyPr wrap="square" lIns="0" tIns="0" rIns="0" bIns="0" rtlCol="0" anchor="t"/>
          <a:lstStyle/>
          <a:p>
            <a:pPr marL="0" indent="0" algn="l">
              <a:lnSpc>
                <a:spcPts val="2700"/>
              </a:lnSpc>
              <a:buNone/>
            </a:pPr>
            <a:r>
              <a:rPr lang="en-US" sz="2150" b="1" dirty="0">
                <a:solidFill>
                  <a:srgbClr val="656667"/>
                </a:solidFill>
                <a:latin typeface="Nunito Sans Bold" pitchFamily="34" charset="0"/>
                <a:ea typeface="Nunito Sans Bold" pitchFamily="34" charset="-122"/>
                <a:cs typeface="Nunito Sans Bold" pitchFamily="34" charset="-120"/>
              </a:rPr>
              <a:t>Equitable Pay Structures</a:t>
            </a:r>
            <a:endParaRPr lang="en-US" sz="2150" dirty="0"/>
          </a:p>
        </p:txBody>
      </p:sp>
      <p:sp>
        <p:nvSpPr>
          <p:cNvPr id="13" name="Text 8"/>
          <p:cNvSpPr/>
          <p:nvPr/>
        </p:nvSpPr>
        <p:spPr>
          <a:xfrm>
            <a:off x="7480697" y="5523361"/>
            <a:ext cx="3023116" cy="1412557"/>
          </a:xfrm>
          <a:prstGeom prst="rect">
            <a:avLst/>
          </a:prstGeom>
          <a:noFill/>
          <a:ln/>
        </p:spPr>
        <p:txBody>
          <a:bodyPr wrap="square" lIns="0" tIns="0" rIns="0" bIns="0" rtlCol="0" anchor="t"/>
          <a:lstStyle/>
          <a:p>
            <a:pPr marL="0" indent="0" algn="l">
              <a:lnSpc>
                <a:spcPts val="2750"/>
              </a:lnSpc>
              <a:buNone/>
            </a:pPr>
            <a:r>
              <a:rPr lang="en-US" sz="1700" dirty="0">
                <a:solidFill>
                  <a:srgbClr val="656667"/>
                </a:solidFill>
                <a:latin typeface="Open Sans" pitchFamily="34" charset="0"/>
                <a:ea typeface="Open Sans" pitchFamily="34" charset="-122"/>
                <a:cs typeface="Open Sans" pitchFamily="34" charset="-120"/>
              </a:rPr>
              <a:t>Creating frameworks that promote fairness and transparency in compensation.</a:t>
            </a:r>
            <a:endParaRPr lang="en-US" sz="1700" dirty="0"/>
          </a:p>
        </p:txBody>
      </p:sp>
      <p:pic>
        <p:nvPicPr>
          <p:cNvPr id="14" name="Image 3" descr="preencoded.png"/>
          <p:cNvPicPr>
            <a:picLocks noChangeAspect="1"/>
          </p:cNvPicPr>
          <p:nvPr/>
        </p:nvPicPr>
        <p:blipFill>
          <a:blip r:embed="rId6"/>
          <a:stretch>
            <a:fillRect/>
          </a:stretch>
        </p:blipFill>
        <p:spPr>
          <a:xfrm>
            <a:off x="10834807" y="2557157"/>
            <a:ext cx="3023235" cy="1868448"/>
          </a:xfrm>
          <a:prstGeom prst="rect">
            <a:avLst/>
          </a:prstGeom>
        </p:spPr>
      </p:pic>
      <p:sp>
        <p:nvSpPr>
          <p:cNvPr id="15" name="Text 9"/>
          <p:cNvSpPr/>
          <p:nvPr/>
        </p:nvSpPr>
        <p:spPr>
          <a:xfrm>
            <a:off x="10834807" y="4701472"/>
            <a:ext cx="3023235" cy="689610"/>
          </a:xfrm>
          <a:prstGeom prst="rect">
            <a:avLst/>
          </a:prstGeom>
          <a:noFill/>
          <a:ln/>
        </p:spPr>
        <p:txBody>
          <a:bodyPr wrap="square" lIns="0" tIns="0" rIns="0" bIns="0" rtlCol="0" anchor="t"/>
          <a:lstStyle/>
          <a:p>
            <a:pPr marL="0" indent="0" algn="l">
              <a:lnSpc>
                <a:spcPts val="2700"/>
              </a:lnSpc>
              <a:buNone/>
            </a:pPr>
            <a:r>
              <a:rPr lang="en-US" sz="2150" b="1" dirty="0">
                <a:solidFill>
                  <a:srgbClr val="656667"/>
                </a:solidFill>
                <a:latin typeface="Nunito Sans Bold" pitchFamily="34" charset="0"/>
                <a:ea typeface="Nunito Sans Bold" pitchFamily="34" charset="-122"/>
                <a:cs typeface="Nunito Sans Bold" pitchFamily="34" charset="-120"/>
              </a:rPr>
              <a:t>Total Rewards Strategy</a:t>
            </a:r>
            <a:endParaRPr lang="en-US" sz="2150" dirty="0"/>
          </a:p>
        </p:txBody>
      </p:sp>
      <p:sp>
        <p:nvSpPr>
          <p:cNvPr id="16" name="Text 10"/>
          <p:cNvSpPr/>
          <p:nvPr/>
        </p:nvSpPr>
        <p:spPr>
          <a:xfrm>
            <a:off x="10834807" y="5523480"/>
            <a:ext cx="3023235" cy="1059418"/>
          </a:xfrm>
          <a:prstGeom prst="rect">
            <a:avLst/>
          </a:prstGeom>
          <a:noFill/>
          <a:ln/>
        </p:spPr>
        <p:txBody>
          <a:bodyPr wrap="square" lIns="0" tIns="0" rIns="0" bIns="0" rtlCol="0" anchor="t"/>
          <a:lstStyle/>
          <a:p>
            <a:pPr marL="0" indent="0" algn="l">
              <a:lnSpc>
                <a:spcPts val="2750"/>
              </a:lnSpc>
              <a:buNone/>
            </a:pPr>
            <a:r>
              <a:rPr lang="en-US" sz="1700" dirty="0">
                <a:solidFill>
                  <a:srgbClr val="656667"/>
                </a:solidFill>
                <a:latin typeface="Open Sans" pitchFamily="34" charset="0"/>
                <a:ea typeface="Open Sans" pitchFamily="34" charset="-122"/>
                <a:cs typeface="Open Sans" pitchFamily="34" charset="-120"/>
              </a:rPr>
              <a:t>Combining monetary and non-monetary benefits to attract and retain top talent.</a:t>
            </a:r>
            <a:endParaRPr lang="en-US" sz="1700" dirty="0"/>
          </a:p>
        </p:txBody>
      </p:sp>
      <p:pic>
        <p:nvPicPr>
          <p:cNvPr id="17" name="Image 4" descr="preencoded.png"/>
          <p:cNvPicPr>
            <a:picLocks noChangeAspect="1"/>
          </p:cNvPicPr>
          <p:nvPr/>
        </p:nvPicPr>
        <p:blipFill>
          <a:blip r:embed="rId7"/>
          <a:stretch>
            <a:fillRect/>
          </a:stretch>
        </p:blipFill>
        <p:spPr>
          <a:xfrm>
            <a:off x="13213080" y="228600"/>
            <a:ext cx="1188720" cy="285869"/>
          </a:xfrm>
          <a:prstGeom prst="rect">
            <a:avLst/>
          </a:prstGeom>
        </p:spPr>
      </p:pic>
      <p:grpSp>
        <p:nvGrpSpPr>
          <p:cNvPr id="18" name="object 5">
            <a:extLst>
              <a:ext uri="{FF2B5EF4-FFF2-40B4-BE49-F238E27FC236}">
                <a16:creationId xmlns:a16="http://schemas.microsoft.com/office/drawing/2014/main" id="{3D867DBE-4A5E-FD2B-AD43-58528FBC5340}"/>
              </a:ext>
            </a:extLst>
          </p:cNvPr>
          <p:cNvGrpSpPr/>
          <p:nvPr/>
        </p:nvGrpSpPr>
        <p:grpSpPr>
          <a:xfrm>
            <a:off x="0" y="7976615"/>
            <a:ext cx="14630400" cy="253365"/>
            <a:chOff x="0" y="7976615"/>
            <a:chExt cx="14630400" cy="253365"/>
          </a:xfrm>
        </p:grpSpPr>
        <p:sp>
          <p:nvSpPr>
            <p:cNvPr id="19" name="object 6">
              <a:extLst>
                <a:ext uri="{FF2B5EF4-FFF2-40B4-BE49-F238E27FC236}">
                  <a16:creationId xmlns:a16="http://schemas.microsoft.com/office/drawing/2014/main" id="{F104E7D5-804C-9E83-2957-093989997D95}"/>
                </a:ext>
              </a:extLst>
            </p:cNvPr>
            <p:cNvSpPr/>
            <p:nvPr/>
          </p:nvSpPr>
          <p:spPr>
            <a:xfrm>
              <a:off x="0" y="7976615"/>
              <a:ext cx="8583295" cy="251460"/>
            </a:xfrm>
            <a:custGeom>
              <a:avLst/>
              <a:gdLst/>
              <a:ahLst/>
              <a:cxnLst/>
              <a:rect l="l" t="t" r="r" b="b"/>
              <a:pathLst>
                <a:path w="8583295" h="251459">
                  <a:moveTo>
                    <a:pt x="8583168" y="0"/>
                  </a:moveTo>
                  <a:lnTo>
                    <a:pt x="0" y="0"/>
                  </a:lnTo>
                  <a:lnTo>
                    <a:pt x="0" y="251460"/>
                  </a:lnTo>
                  <a:lnTo>
                    <a:pt x="8583168" y="251460"/>
                  </a:lnTo>
                  <a:lnTo>
                    <a:pt x="8583168" y="0"/>
                  </a:lnTo>
                  <a:close/>
                </a:path>
              </a:pathLst>
            </a:custGeom>
            <a:solidFill>
              <a:srgbClr val="844DE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object 7">
              <a:extLst>
                <a:ext uri="{FF2B5EF4-FFF2-40B4-BE49-F238E27FC236}">
                  <a16:creationId xmlns:a16="http://schemas.microsoft.com/office/drawing/2014/main" id="{676DA936-3AFF-F6E5-B373-A5402DB590D2}"/>
                </a:ext>
              </a:extLst>
            </p:cNvPr>
            <p:cNvSpPr/>
            <p:nvPr/>
          </p:nvSpPr>
          <p:spPr>
            <a:xfrm>
              <a:off x="8581643" y="7976615"/>
              <a:ext cx="6049010" cy="253365"/>
            </a:xfrm>
            <a:custGeom>
              <a:avLst/>
              <a:gdLst/>
              <a:ahLst/>
              <a:cxnLst/>
              <a:rect l="l" t="t" r="r" b="b"/>
              <a:pathLst>
                <a:path w="6049009" h="253365">
                  <a:moveTo>
                    <a:pt x="6048756" y="0"/>
                  </a:moveTo>
                  <a:lnTo>
                    <a:pt x="0" y="0"/>
                  </a:lnTo>
                  <a:lnTo>
                    <a:pt x="0" y="252984"/>
                  </a:lnTo>
                  <a:lnTo>
                    <a:pt x="6048756" y="252984"/>
                  </a:lnTo>
                  <a:lnTo>
                    <a:pt x="6048756" y="0"/>
                  </a:lnTo>
                  <a:close/>
                </a:path>
              </a:pathLst>
            </a:custGeom>
            <a:solidFill>
              <a:srgbClr val="00D7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30180" y="490269"/>
            <a:ext cx="9474756" cy="708779"/>
          </a:xfrm>
          <a:prstGeom prst="rect">
            <a:avLst/>
          </a:prstGeom>
          <a:noFill/>
          <a:ln/>
        </p:spPr>
        <p:txBody>
          <a:bodyPr wrap="none" lIns="0" tIns="0" rIns="0" bIns="0" rtlCol="0" anchor="t"/>
          <a:lstStyle/>
          <a:p>
            <a:pPr marL="0" indent="0">
              <a:lnSpc>
                <a:spcPts val="5550"/>
              </a:lnSpc>
              <a:buNone/>
            </a:pPr>
            <a:r>
              <a:rPr lang="en-US" sz="4450" b="1" dirty="0">
                <a:solidFill>
                  <a:srgbClr val="9966FF"/>
                </a:solidFill>
                <a:latin typeface="Nunito Sans Bold" pitchFamily="34" charset="0"/>
                <a:ea typeface="Nunito Sans Bold" pitchFamily="34" charset="-122"/>
                <a:cs typeface="Nunito Sans Bold" pitchFamily="34" charset="-120"/>
              </a:rPr>
              <a:t>Learning and Development (L&amp;D)</a:t>
            </a:r>
            <a:endParaRPr lang="en-US" sz="4450" dirty="0"/>
          </a:p>
        </p:txBody>
      </p:sp>
      <p:sp>
        <p:nvSpPr>
          <p:cNvPr id="3" name="Shape 1"/>
          <p:cNvSpPr/>
          <p:nvPr/>
        </p:nvSpPr>
        <p:spPr>
          <a:xfrm>
            <a:off x="730180" y="1907827"/>
            <a:ext cx="396835" cy="396835"/>
          </a:xfrm>
          <a:prstGeom prst="roundRect">
            <a:avLst>
              <a:gd name="adj" fmla="val 24007"/>
            </a:avLst>
          </a:prstGeom>
          <a:solidFill>
            <a:srgbClr val="CCFFF7"/>
          </a:solidFill>
          <a:ln w="7620">
            <a:solidFill>
              <a:srgbClr val="B2E5DD"/>
            </a:solidFill>
            <a:prstDash val="solid"/>
          </a:ln>
        </p:spPr>
        <p:txBody>
          <a:bodyPr/>
          <a:lstStyle/>
          <a:p>
            <a:endParaRPr lang="en-PK"/>
          </a:p>
        </p:txBody>
      </p:sp>
      <p:sp>
        <p:nvSpPr>
          <p:cNvPr id="4" name="Text 2"/>
          <p:cNvSpPr/>
          <p:nvPr/>
        </p:nvSpPr>
        <p:spPr>
          <a:xfrm>
            <a:off x="1353829" y="1907827"/>
            <a:ext cx="4033837" cy="354330"/>
          </a:xfrm>
          <a:prstGeom prst="rect">
            <a:avLst/>
          </a:prstGeom>
          <a:noFill/>
          <a:ln/>
        </p:spPr>
        <p:txBody>
          <a:bodyPr wrap="none" lIns="0" tIns="0" rIns="0" bIns="0" rtlCol="0" anchor="t"/>
          <a:lstStyle/>
          <a:p>
            <a:pPr marL="0" indent="0">
              <a:lnSpc>
                <a:spcPts val="2750"/>
              </a:lnSpc>
              <a:buNone/>
            </a:pPr>
            <a:r>
              <a:rPr lang="en-US" sz="2200" b="1" dirty="0">
                <a:solidFill>
                  <a:srgbClr val="656667"/>
                </a:solidFill>
                <a:latin typeface="Nunito Sans Bold" pitchFamily="34" charset="0"/>
                <a:ea typeface="Nunito Sans Bold" pitchFamily="34" charset="-122"/>
                <a:cs typeface="Nunito Sans Bold" pitchFamily="34" charset="-120"/>
              </a:rPr>
              <a:t>Upskilling for Competitiveness</a:t>
            </a:r>
            <a:endParaRPr lang="en-US" sz="2200" dirty="0"/>
          </a:p>
        </p:txBody>
      </p:sp>
      <p:sp>
        <p:nvSpPr>
          <p:cNvPr id="5" name="Text 3"/>
          <p:cNvSpPr/>
          <p:nvPr/>
        </p:nvSpPr>
        <p:spPr>
          <a:xfrm>
            <a:off x="1353829" y="2398245"/>
            <a:ext cx="5784413" cy="1451610"/>
          </a:xfrm>
          <a:prstGeom prst="rect">
            <a:avLst/>
          </a:prstGeom>
          <a:noFill/>
          <a:ln/>
        </p:spPr>
        <p:txBody>
          <a:bodyPr wrap="square" lIns="0" tIns="0" rIns="0" bIns="0" rtlCol="0" anchor="t"/>
          <a:lstStyle/>
          <a:p>
            <a:pPr marL="0" indent="0">
              <a:lnSpc>
                <a:spcPts val="2850"/>
              </a:lnSpc>
              <a:buNone/>
            </a:pPr>
            <a:r>
              <a:rPr lang="en-US" sz="1750" dirty="0">
                <a:solidFill>
                  <a:srgbClr val="656667"/>
                </a:solidFill>
                <a:latin typeface="Open Sans" pitchFamily="34" charset="0"/>
                <a:ea typeface="Open Sans" pitchFamily="34" charset="-122"/>
                <a:cs typeface="Open Sans" pitchFamily="34" charset="-120"/>
              </a:rPr>
              <a:t>Upskilling employees and leaders is essential for staying competitive. NOW HR's L&amp;D services deliver impactful training tailored to your organization's needs.</a:t>
            </a:r>
            <a:endParaRPr lang="en-US" sz="1750" dirty="0"/>
          </a:p>
        </p:txBody>
      </p:sp>
      <p:sp>
        <p:nvSpPr>
          <p:cNvPr id="6" name="Shape 4"/>
          <p:cNvSpPr/>
          <p:nvPr/>
        </p:nvSpPr>
        <p:spPr>
          <a:xfrm>
            <a:off x="7365057" y="1907827"/>
            <a:ext cx="396835" cy="396835"/>
          </a:xfrm>
          <a:prstGeom prst="roundRect">
            <a:avLst>
              <a:gd name="adj" fmla="val 24007"/>
            </a:avLst>
          </a:prstGeom>
          <a:solidFill>
            <a:srgbClr val="CCFFF7"/>
          </a:solidFill>
          <a:ln w="7620">
            <a:solidFill>
              <a:srgbClr val="B2E5DD"/>
            </a:solidFill>
            <a:prstDash val="solid"/>
          </a:ln>
        </p:spPr>
        <p:txBody>
          <a:bodyPr/>
          <a:lstStyle/>
          <a:p>
            <a:endParaRPr lang="en-PK"/>
          </a:p>
        </p:txBody>
      </p:sp>
      <p:sp>
        <p:nvSpPr>
          <p:cNvPr id="7" name="Text 5"/>
          <p:cNvSpPr/>
          <p:nvPr/>
        </p:nvSpPr>
        <p:spPr>
          <a:xfrm>
            <a:off x="7988706" y="1907827"/>
            <a:ext cx="3288863" cy="354330"/>
          </a:xfrm>
          <a:prstGeom prst="rect">
            <a:avLst/>
          </a:prstGeom>
          <a:noFill/>
          <a:ln/>
        </p:spPr>
        <p:txBody>
          <a:bodyPr wrap="none" lIns="0" tIns="0" rIns="0" bIns="0" rtlCol="0" anchor="t"/>
          <a:lstStyle/>
          <a:p>
            <a:pPr marL="0" indent="0">
              <a:lnSpc>
                <a:spcPts val="2750"/>
              </a:lnSpc>
              <a:buNone/>
            </a:pPr>
            <a:r>
              <a:rPr lang="en-US" sz="2200" b="1" dirty="0">
                <a:solidFill>
                  <a:srgbClr val="656667"/>
                </a:solidFill>
                <a:latin typeface="Nunito Sans Bold" pitchFamily="34" charset="0"/>
                <a:ea typeface="Nunito Sans Bold" pitchFamily="34" charset="-122"/>
                <a:cs typeface="Nunito Sans Bold" pitchFamily="34" charset="-120"/>
              </a:rPr>
              <a:t>Leadership Development</a:t>
            </a:r>
            <a:endParaRPr lang="en-US" sz="2200" dirty="0"/>
          </a:p>
        </p:txBody>
      </p:sp>
      <p:sp>
        <p:nvSpPr>
          <p:cNvPr id="8" name="Text 6"/>
          <p:cNvSpPr/>
          <p:nvPr/>
        </p:nvSpPr>
        <p:spPr>
          <a:xfrm>
            <a:off x="7988706" y="2398245"/>
            <a:ext cx="5784413" cy="725805"/>
          </a:xfrm>
          <a:prstGeom prst="rect">
            <a:avLst/>
          </a:prstGeom>
          <a:noFill/>
          <a:ln/>
        </p:spPr>
        <p:txBody>
          <a:bodyPr wrap="square" lIns="0" tIns="0" rIns="0" bIns="0" rtlCol="0" anchor="t"/>
          <a:lstStyle/>
          <a:p>
            <a:pPr marL="0" indent="0">
              <a:lnSpc>
                <a:spcPts val="2850"/>
              </a:lnSpc>
              <a:buNone/>
            </a:pPr>
            <a:r>
              <a:rPr lang="en-US" sz="1750" dirty="0">
                <a:solidFill>
                  <a:srgbClr val="656667"/>
                </a:solidFill>
                <a:latin typeface="Open Sans" pitchFamily="34" charset="0"/>
                <a:ea typeface="Open Sans" pitchFamily="34" charset="-122"/>
                <a:cs typeface="Open Sans" pitchFamily="34" charset="-120"/>
              </a:rPr>
              <a:t>Programs to enhance strategic thinking, decision-making, and team management.</a:t>
            </a:r>
            <a:endParaRPr lang="en-US" sz="1750" dirty="0"/>
          </a:p>
        </p:txBody>
      </p:sp>
      <p:sp>
        <p:nvSpPr>
          <p:cNvPr id="9" name="Shape 7"/>
          <p:cNvSpPr/>
          <p:nvPr/>
        </p:nvSpPr>
        <p:spPr>
          <a:xfrm>
            <a:off x="730180" y="4331820"/>
            <a:ext cx="396835" cy="396835"/>
          </a:xfrm>
          <a:prstGeom prst="roundRect">
            <a:avLst>
              <a:gd name="adj" fmla="val 24007"/>
            </a:avLst>
          </a:prstGeom>
          <a:solidFill>
            <a:srgbClr val="CCFFF7"/>
          </a:solidFill>
          <a:ln w="7620">
            <a:solidFill>
              <a:srgbClr val="B2E5DD"/>
            </a:solidFill>
            <a:prstDash val="solid"/>
          </a:ln>
        </p:spPr>
        <p:txBody>
          <a:bodyPr/>
          <a:lstStyle/>
          <a:p>
            <a:endParaRPr lang="en-PK"/>
          </a:p>
        </p:txBody>
      </p:sp>
      <p:sp>
        <p:nvSpPr>
          <p:cNvPr id="10" name="Text 8"/>
          <p:cNvSpPr/>
          <p:nvPr/>
        </p:nvSpPr>
        <p:spPr>
          <a:xfrm>
            <a:off x="1353829" y="4331820"/>
            <a:ext cx="3809048" cy="354330"/>
          </a:xfrm>
          <a:prstGeom prst="rect">
            <a:avLst/>
          </a:prstGeom>
          <a:noFill/>
          <a:ln/>
        </p:spPr>
        <p:txBody>
          <a:bodyPr wrap="none" lIns="0" tIns="0" rIns="0" bIns="0" rtlCol="0" anchor="t"/>
          <a:lstStyle/>
          <a:p>
            <a:pPr marL="0" indent="0">
              <a:lnSpc>
                <a:spcPts val="2750"/>
              </a:lnSpc>
              <a:buNone/>
            </a:pPr>
            <a:r>
              <a:rPr lang="en-US" sz="2200" b="1" dirty="0">
                <a:solidFill>
                  <a:srgbClr val="656667"/>
                </a:solidFill>
                <a:latin typeface="Nunito Sans Bold" pitchFamily="34" charset="0"/>
                <a:ea typeface="Nunito Sans Bold" pitchFamily="34" charset="-122"/>
                <a:cs typeface="Nunito Sans Bold" pitchFamily="34" charset="-120"/>
              </a:rPr>
              <a:t>Inclusive Leadership Training</a:t>
            </a:r>
            <a:endParaRPr lang="en-US" sz="2200" dirty="0"/>
          </a:p>
        </p:txBody>
      </p:sp>
      <p:sp>
        <p:nvSpPr>
          <p:cNvPr id="11" name="Text 9"/>
          <p:cNvSpPr/>
          <p:nvPr/>
        </p:nvSpPr>
        <p:spPr>
          <a:xfrm>
            <a:off x="1353829" y="4822239"/>
            <a:ext cx="5784413" cy="725805"/>
          </a:xfrm>
          <a:prstGeom prst="rect">
            <a:avLst/>
          </a:prstGeom>
          <a:noFill/>
          <a:ln/>
        </p:spPr>
        <p:txBody>
          <a:bodyPr wrap="square" lIns="0" tIns="0" rIns="0" bIns="0" rtlCol="0" anchor="t"/>
          <a:lstStyle/>
          <a:p>
            <a:pPr marL="0" indent="0">
              <a:lnSpc>
                <a:spcPts val="2850"/>
              </a:lnSpc>
              <a:buNone/>
            </a:pPr>
            <a:r>
              <a:rPr lang="en-US" sz="1750" dirty="0">
                <a:solidFill>
                  <a:srgbClr val="656667"/>
                </a:solidFill>
                <a:latin typeface="Open Sans" pitchFamily="34" charset="0"/>
                <a:ea typeface="Open Sans" pitchFamily="34" charset="-122"/>
                <a:cs typeface="Open Sans" pitchFamily="34" charset="-120"/>
              </a:rPr>
              <a:t>Equipping leaders to create equitable environments and champion diversity.</a:t>
            </a:r>
            <a:endParaRPr lang="en-US" sz="1750" dirty="0"/>
          </a:p>
        </p:txBody>
      </p:sp>
      <p:sp>
        <p:nvSpPr>
          <p:cNvPr id="12" name="Shape 10"/>
          <p:cNvSpPr/>
          <p:nvPr/>
        </p:nvSpPr>
        <p:spPr>
          <a:xfrm>
            <a:off x="7365057" y="4331820"/>
            <a:ext cx="396835" cy="396835"/>
          </a:xfrm>
          <a:prstGeom prst="roundRect">
            <a:avLst>
              <a:gd name="adj" fmla="val 24007"/>
            </a:avLst>
          </a:prstGeom>
          <a:solidFill>
            <a:srgbClr val="CCFFF7"/>
          </a:solidFill>
          <a:ln w="7620">
            <a:solidFill>
              <a:srgbClr val="B2E5DD"/>
            </a:solidFill>
            <a:prstDash val="solid"/>
          </a:ln>
        </p:spPr>
        <p:txBody>
          <a:bodyPr/>
          <a:lstStyle/>
          <a:p>
            <a:endParaRPr lang="en-PK"/>
          </a:p>
        </p:txBody>
      </p:sp>
      <p:sp>
        <p:nvSpPr>
          <p:cNvPr id="13" name="Text 11"/>
          <p:cNvSpPr/>
          <p:nvPr/>
        </p:nvSpPr>
        <p:spPr>
          <a:xfrm>
            <a:off x="7988706" y="4331820"/>
            <a:ext cx="4384596" cy="354330"/>
          </a:xfrm>
          <a:prstGeom prst="rect">
            <a:avLst/>
          </a:prstGeom>
          <a:noFill/>
          <a:ln/>
        </p:spPr>
        <p:txBody>
          <a:bodyPr wrap="none" lIns="0" tIns="0" rIns="0" bIns="0" rtlCol="0" anchor="t"/>
          <a:lstStyle/>
          <a:p>
            <a:pPr marL="0" indent="0">
              <a:lnSpc>
                <a:spcPts val="2750"/>
              </a:lnSpc>
              <a:buNone/>
            </a:pPr>
            <a:r>
              <a:rPr lang="en-US" sz="2200" b="1" dirty="0">
                <a:solidFill>
                  <a:srgbClr val="656667"/>
                </a:solidFill>
                <a:latin typeface="Nunito Sans Bold" pitchFamily="34" charset="0"/>
                <a:ea typeface="Nunito Sans Bold" pitchFamily="34" charset="-122"/>
                <a:cs typeface="Nunito Sans Bold" pitchFamily="34" charset="-120"/>
              </a:rPr>
              <a:t>Technical and Functional Competence </a:t>
            </a:r>
          </a:p>
          <a:p>
            <a:pPr marL="0" indent="0">
              <a:lnSpc>
                <a:spcPts val="2750"/>
              </a:lnSpc>
              <a:buNone/>
            </a:pPr>
            <a:r>
              <a:rPr lang="en-US" sz="2200" b="1" dirty="0">
                <a:solidFill>
                  <a:srgbClr val="656667"/>
                </a:solidFill>
                <a:latin typeface="Nunito Sans Bold" pitchFamily="34" charset="0"/>
                <a:ea typeface="Nunito Sans Bold" pitchFamily="34" charset="-122"/>
                <a:cs typeface="Nunito Sans Bold" pitchFamily="34" charset="-120"/>
              </a:rPr>
              <a:t>Development </a:t>
            </a:r>
            <a:endParaRPr lang="en-US" sz="2200" dirty="0"/>
          </a:p>
        </p:txBody>
      </p:sp>
      <p:sp>
        <p:nvSpPr>
          <p:cNvPr id="14" name="Text 12"/>
          <p:cNvSpPr/>
          <p:nvPr/>
        </p:nvSpPr>
        <p:spPr>
          <a:xfrm>
            <a:off x="7988706" y="4973310"/>
            <a:ext cx="5784413" cy="725805"/>
          </a:xfrm>
          <a:prstGeom prst="rect">
            <a:avLst/>
          </a:prstGeom>
          <a:noFill/>
          <a:ln/>
        </p:spPr>
        <p:txBody>
          <a:bodyPr wrap="square" lIns="0" tIns="0" rIns="0" bIns="0" rtlCol="0" anchor="t"/>
          <a:lstStyle/>
          <a:p>
            <a:pPr marL="0" indent="0">
              <a:lnSpc>
                <a:spcPts val="2850"/>
              </a:lnSpc>
              <a:buNone/>
            </a:pPr>
            <a:r>
              <a:rPr lang="en-US" sz="1750" dirty="0">
                <a:solidFill>
                  <a:srgbClr val="656667"/>
                </a:solidFill>
                <a:latin typeface="Open Sans" pitchFamily="34" charset="0"/>
                <a:ea typeface="Open Sans" pitchFamily="34" charset="-122"/>
                <a:cs typeface="Open Sans" pitchFamily="34" charset="-120"/>
              </a:rPr>
              <a:t>Focused on industry-specific and job-specific skills development.</a:t>
            </a:r>
            <a:endParaRPr lang="en-US" sz="1750" dirty="0"/>
          </a:p>
        </p:txBody>
      </p:sp>
      <p:sp>
        <p:nvSpPr>
          <p:cNvPr id="15" name="Shape 13"/>
          <p:cNvSpPr/>
          <p:nvPr/>
        </p:nvSpPr>
        <p:spPr>
          <a:xfrm>
            <a:off x="730180" y="6030009"/>
            <a:ext cx="396835" cy="396835"/>
          </a:xfrm>
          <a:prstGeom prst="roundRect">
            <a:avLst>
              <a:gd name="adj" fmla="val 24007"/>
            </a:avLst>
          </a:prstGeom>
          <a:solidFill>
            <a:srgbClr val="CCFFF7"/>
          </a:solidFill>
          <a:ln w="7620">
            <a:solidFill>
              <a:srgbClr val="B2E5DD"/>
            </a:solidFill>
            <a:prstDash val="solid"/>
          </a:ln>
        </p:spPr>
        <p:txBody>
          <a:bodyPr/>
          <a:lstStyle/>
          <a:p>
            <a:endParaRPr lang="en-PK"/>
          </a:p>
        </p:txBody>
      </p:sp>
      <p:sp>
        <p:nvSpPr>
          <p:cNvPr id="16" name="Text 14"/>
          <p:cNvSpPr/>
          <p:nvPr/>
        </p:nvSpPr>
        <p:spPr>
          <a:xfrm>
            <a:off x="1353829" y="6030009"/>
            <a:ext cx="3184565" cy="354330"/>
          </a:xfrm>
          <a:prstGeom prst="rect">
            <a:avLst/>
          </a:prstGeom>
          <a:noFill/>
          <a:ln/>
        </p:spPr>
        <p:txBody>
          <a:bodyPr wrap="none" lIns="0" tIns="0" rIns="0" bIns="0" rtlCol="0" anchor="t"/>
          <a:lstStyle/>
          <a:p>
            <a:pPr marL="0" indent="0">
              <a:lnSpc>
                <a:spcPts val="2750"/>
              </a:lnSpc>
              <a:buNone/>
            </a:pPr>
            <a:r>
              <a:rPr lang="en-US" sz="2200" b="1" dirty="0">
                <a:solidFill>
                  <a:srgbClr val="656667"/>
                </a:solidFill>
                <a:latin typeface="Nunito Sans Bold" pitchFamily="34" charset="0"/>
                <a:ea typeface="Nunito Sans Bold" pitchFamily="34" charset="-122"/>
                <a:cs typeface="Nunito Sans Bold" pitchFamily="34" charset="-120"/>
              </a:rPr>
              <a:t>Soft Skills Development</a:t>
            </a:r>
            <a:endParaRPr lang="en-US" sz="2200" dirty="0"/>
          </a:p>
        </p:txBody>
      </p:sp>
      <p:sp>
        <p:nvSpPr>
          <p:cNvPr id="17" name="Text 15"/>
          <p:cNvSpPr/>
          <p:nvPr/>
        </p:nvSpPr>
        <p:spPr>
          <a:xfrm>
            <a:off x="1353829" y="6520427"/>
            <a:ext cx="5784413" cy="725805"/>
          </a:xfrm>
          <a:prstGeom prst="rect">
            <a:avLst/>
          </a:prstGeom>
          <a:noFill/>
          <a:ln/>
        </p:spPr>
        <p:txBody>
          <a:bodyPr wrap="square" lIns="0" tIns="0" rIns="0" bIns="0" rtlCol="0" anchor="t"/>
          <a:lstStyle/>
          <a:p>
            <a:pPr marL="0" indent="0">
              <a:lnSpc>
                <a:spcPts val="2850"/>
              </a:lnSpc>
              <a:buNone/>
            </a:pPr>
            <a:r>
              <a:rPr lang="en-US" sz="1750" dirty="0">
                <a:solidFill>
                  <a:srgbClr val="656667"/>
                </a:solidFill>
                <a:latin typeface="Open Sans" pitchFamily="34" charset="0"/>
                <a:ea typeface="Open Sans" pitchFamily="34" charset="-122"/>
                <a:cs typeface="Open Sans" pitchFamily="34" charset="-120"/>
              </a:rPr>
              <a:t>Enhancing communication, teamwork, and emotional intelligence across teams.</a:t>
            </a:r>
            <a:endParaRPr lang="en-US" sz="1750" dirty="0"/>
          </a:p>
        </p:txBody>
      </p:sp>
      <p:sp>
        <p:nvSpPr>
          <p:cNvPr id="18" name="Shape 16"/>
          <p:cNvSpPr/>
          <p:nvPr/>
        </p:nvSpPr>
        <p:spPr>
          <a:xfrm>
            <a:off x="7365057" y="6030009"/>
            <a:ext cx="396835" cy="396835"/>
          </a:xfrm>
          <a:prstGeom prst="roundRect">
            <a:avLst>
              <a:gd name="adj" fmla="val 24007"/>
            </a:avLst>
          </a:prstGeom>
          <a:solidFill>
            <a:srgbClr val="CCFFF7"/>
          </a:solidFill>
          <a:ln w="7620">
            <a:solidFill>
              <a:srgbClr val="B2E5DD"/>
            </a:solidFill>
            <a:prstDash val="solid"/>
          </a:ln>
        </p:spPr>
        <p:txBody>
          <a:bodyPr/>
          <a:lstStyle/>
          <a:p>
            <a:endParaRPr lang="en-PK"/>
          </a:p>
        </p:txBody>
      </p:sp>
      <p:sp>
        <p:nvSpPr>
          <p:cNvPr id="19" name="Text 17"/>
          <p:cNvSpPr/>
          <p:nvPr/>
        </p:nvSpPr>
        <p:spPr>
          <a:xfrm>
            <a:off x="7988706" y="6030009"/>
            <a:ext cx="3504248" cy="354330"/>
          </a:xfrm>
          <a:prstGeom prst="rect">
            <a:avLst/>
          </a:prstGeom>
          <a:noFill/>
          <a:ln/>
        </p:spPr>
        <p:txBody>
          <a:bodyPr wrap="none" lIns="0" tIns="0" rIns="0" bIns="0" rtlCol="0" anchor="t"/>
          <a:lstStyle/>
          <a:p>
            <a:pPr marL="0" indent="0">
              <a:lnSpc>
                <a:spcPts val="2750"/>
              </a:lnSpc>
              <a:buNone/>
            </a:pPr>
            <a:r>
              <a:rPr lang="en-US" sz="2200" b="1" dirty="0">
                <a:solidFill>
                  <a:srgbClr val="656667"/>
                </a:solidFill>
                <a:latin typeface="Nunito Sans Bold" pitchFamily="34" charset="0"/>
                <a:ea typeface="Nunito Sans Bold" pitchFamily="34" charset="-122"/>
                <a:cs typeface="Nunito Sans Bold" pitchFamily="34" charset="-120"/>
              </a:rPr>
              <a:t>E-Learning</a:t>
            </a:r>
            <a:endParaRPr lang="en-US" sz="2200" dirty="0"/>
          </a:p>
        </p:txBody>
      </p:sp>
      <p:sp>
        <p:nvSpPr>
          <p:cNvPr id="20" name="Text 18"/>
          <p:cNvSpPr/>
          <p:nvPr/>
        </p:nvSpPr>
        <p:spPr>
          <a:xfrm>
            <a:off x="7988706" y="6520427"/>
            <a:ext cx="5784413" cy="725805"/>
          </a:xfrm>
          <a:prstGeom prst="rect">
            <a:avLst/>
          </a:prstGeom>
          <a:noFill/>
          <a:ln/>
        </p:spPr>
        <p:txBody>
          <a:bodyPr wrap="square" lIns="0" tIns="0" rIns="0" bIns="0" rtlCol="0" anchor="t"/>
          <a:lstStyle/>
          <a:p>
            <a:pPr marL="0" indent="0">
              <a:lnSpc>
                <a:spcPts val="2850"/>
              </a:lnSpc>
              <a:buNone/>
            </a:pPr>
            <a:r>
              <a:rPr lang="en-US" sz="1750" dirty="0">
                <a:solidFill>
                  <a:srgbClr val="656667"/>
                </a:solidFill>
                <a:latin typeface="Open Sans" pitchFamily="34" charset="0"/>
                <a:ea typeface="Open Sans" pitchFamily="34" charset="-122"/>
                <a:cs typeface="Open Sans" pitchFamily="34" charset="-120"/>
              </a:rPr>
              <a:t>Crafting tailored e-learning pathways that align with organizational objectives and individual growth.</a:t>
            </a:r>
            <a:endParaRPr lang="en-US" sz="1750" dirty="0"/>
          </a:p>
        </p:txBody>
      </p:sp>
      <p:pic>
        <p:nvPicPr>
          <p:cNvPr id="21" name="Image 0" descr="preencoded.png"/>
          <p:cNvPicPr>
            <a:picLocks noChangeAspect="1"/>
          </p:cNvPicPr>
          <p:nvPr/>
        </p:nvPicPr>
        <p:blipFill>
          <a:blip r:embed="rId3"/>
          <a:stretch>
            <a:fillRect/>
          </a:stretch>
        </p:blipFill>
        <p:spPr>
          <a:xfrm>
            <a:off x="13213080" y="228600"/>
            <a:ext cx="1188720" cy="285869"/>
          </a:xfrm>
          <a:prstGeom prst="rect">
            <a:avLst/>
          </a:prstGeom>
        </p:spPr>
      </p:pic>
      <p:grpSp>
        <p:nvGrpSpPr>
          <p:cNvPr id="22" name="object 5">
            <a:extLst>
              <a:ext uri="{FF2B5EF4-FFF2-40B4-BE49-F238E27FC236}">
                <a16:creationId xmlns:a16="http://schemas.microsoft.com/office/drawing/2014/main" id="{C4BE47E0-D04E-F287-B264-634AE401D43E}"/>
              </a:ext>
            </a:extLst>
          </p:cNvPr>
          <p:cNvGrpSpPr/>
          <p:nvPr/>
        </p:nvGrpSpPr>
        <p:grpSpPr>
          <a:xfrm>
            <a:off x="0" y="7976615"/>
            <a:ext cx="14630400" cy="253365"/>
            <a:chOff x="0" y="7976615"/>
            <a:chExt cx="14630400" cy="253365"/>
          </a:xfrm>
        </p:grpSpPr>
        <p:sp>
          <p:nvSpPr>
            <p:cNvPr id="23" name="object 6">
              <a:extLst>
                <a:ext uri="{FF2B5EF4-FFF2-40B4-BE49-F238E27FC236}">
                  <a16:creationId xmlns:a16="http://schemas.microsoft.com/office/drawing/2014/main" id="{2AC59403-A032-6030-6C96-A86FFC6CFBCA}"/>
                </a:ext>
              </a:extLst>
            </p:cNvPr>
            <p:cNvSpPr/>
            <p:nvPr/>
          </p:nvSpPr>
          <p:spPr>
            <a:xfrm>
              <a:off x="0" y="7976615"/>
              <a:ext cx="8583295" cy="251460"/>
            </a:xfrm>
            <a:custGeom>
              <a:avLst/>
              <a:gdLst/>
              <a:ahLst/>
              <a:cxnLst/>
              <a:rect l="l" t="t" r="r" b="b"/>
              <a:pathLst>
                <a:path w="8583295" h="251459">
                  <a:moveTo>
                    <a:pt x="8583168" y="0"/>
                  </a:moveTo>
                  <a:lnTo>
                    <a:pt x="0" y="0"/>
                  </a:lnTo>
                  <a:lnTo>
                    <a:pt x="0" y="251460"/>
                  </a:lnTo>
                  <a:lnTo>
                    <a:pt x="8583168" y="251460"/>
                  </a:lnTo>
                  <a:lnTo>
                    <a:pt x="8583168" y="0"/>
                  </a:lnTo>
                  <a:close/>
                </a:path>
              </a:pathLst>
            </a:custGeom>
            <a:solidFill>
              <a:srgbClr val="844DE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object 7">
              <a:extLst>
                <a:ext uri="{FF2B5EF4-FFF2-40B4-BE49-F238E27FC236}">
                  <a16:creationId xmlns:a16="http://schemas.microsoft.com/office/drawing/2014/main" id="{BD371350-EC5B-76C8-1F14-11E4335DEC09}"/>
                </a:ext>
              </a:extLst>
            </p:cNvPr>
            <p:cNvSpPr/>
            <p:nvPr/>
          </p:nvSpPr>
          <p:spPr>
            <a:xfrm>
              <a:off x="8581643" y="7976615"/>
              <a:ext cx="6049010" cy="253365"/>
            </a:xfrm>
            <a:custGeom>
              <a:avLst/>
              <a:gdLst/>
              <a:ahLst/>
              <a:cxnLst/>
              <a:rect l="l" t="t" r="r" b="b"/>
              <a:pathLst>
                <a:path w="6049009" h="253365">
                  <a:moveTo>
                    <a:pt x="6048756" y="0"/>
                  </a:moveTo>
                  <a:lnTo>
                    <a:pt x="0" y="0"/>
                  </a:lnTo>
                  <a:lnTo>
                    <a:pt x="0" y="252984"/>
                  </a:lnTo>
                  <a:lnTo>
                    <a:pt x="6048756" y="252984"/>
                  </a:lnTo>
                  <a:lnTo>
                    <a:pt x="6048756" y="0"/>
                  </a:lnTo>
                  <a:close/>
                </a:path>
              </a:pathLst>
            </a:custGeom>
            <a:solidFill>
              <a:srgbClr val="00D7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246495" y="765215"/>
            <a:ext cx="7623810" cy="1357313"/>
          </a:xfrm>
          <a:prstGeom prst="rect">
            <a:avLst/>
          </a:prstGeom>
          <a:noFill/>
          <a:ln/>
        </p:spPr>
        <p:txBody>
          <a:bodyPr wrap="square" lIns="0" tIns="0" rIns="0" bIns="0" rtlCol="0" anchor="t"/>
          <a:lstStyle/>
          <a:p>
            <a:pPr marL="0" indent="0">
              <a:lnSpc>
                <a:spcPts val="5300"/>
              </a:lnSpc>
              <a:buNone/>
            </a:pPr>
            <a:r>
              <a:rPr lang="en-US" sz="4250" b="1" dirty="0">
                <a:solidFill>
                  <a:srgbClr val="9966FF"/>
                </a:solidFill>
                <a:latin typeface="Nunito Sans Bold" pitchFamily="34" charset="0"/>
                <a:ea typeface="Nunito Sans Bold" pitchFamily="34" charset="-122"/>
                <a:cs typeface="Nunito Sans Bold" pitchFamily="34" charset="-120"/>
              </a:rPr>
              <a:t>Career Management and Outplacement</a:t>
            </a:r>
            <a:endParaRPr lang="en-US" sz="4250" dirty="0"/>
          </a:p>
        </p:txBody>
      </p:sp>
      <p:sp>
        <p:nvSpPr>
          <p:cNvPr id="4" name="Text 1"/>
          <p:cNvSpPr/>
          <p:nvPr/>
        </p:nvSpPr>
        <p:spPr>
          <a:xfrm>
            <a:off x="6246495" y="2448282"/>
            <a:ext cx="7623810" cy="694849"/>
          </a:xfrm>
          <a:prstGeom prst="rect">
            <a:avLst/>
          </a:prstGeom>
          <a:noFill/>
          <a:ln/>
        </p:spPr>
        <p:txBody>
          <a:bodyPr wrap="square" lIns="0" tIns="0" rIns="0" bIns="0" rtlCol="0" anchor="t"/>
          <a:lstStyle/>
          <a:p>
            <a:pPr marL="0" indent="0">
              <a:lnSpc>
                <a:spcPts val="2700"/>
              </a:lnSpc>
              <a:buNone/>
            </a:pPr>
            <a:r>
              <a:rPr lang="en-US" sz="1700" dirty="0">
                <a:solidFill>
                  <a:srgbClr val="656667"/>
                </a:solidFill>
                <a:latin typeface="Open Sans" pitchFamily="34" charset="0"/>
                <a:ea typeface="Open Sans" pitchFamily="34" charset="-122"/>
                <a:cs typeface="Open Sans" pitchFamily="34" charset="-120"/>
              </a:rPr>
              <a:t>Supporting professionals and organizations through career transitions with compassion and expertise.</a:t>
            </a:r>
            <a:endParaRPr lang="en-US" sz="1700" dirty="0"/>
          </a:p>
        </p:txBody>
      </p:sp>
      <p:sp>
        <p:nvSpPr>
          <p:cNvPr id="5" name="Shape 2"/>
          <p:cNvSpPr/>
          <p:nvPr/>
        </p:nvSpPr>
        <p:spPr>
          <a:xfrm>
            <a:off x="6246495" y="3631763"/>
            <a:ext cx="380048" cy="380047"/>
          </a:xfrm>
          <a:prstGeom prst="roundRect">
            <a:avLst>
              <a:gd name="adj" fmla="val 24001"/>
            </a:avLst>
          </a:prstGeom>
          <a:solidFill>
            <a:srgbClr val="CCFFF7"/>
          </a:solidFill>
          <a:ln w="7620">
            <a:solidFill>
              <a:srgbClr val="B2E5DD"/>
            </a:solidFill>
            <a:prstDash val="solid"/>
          </a:ln>
        </p:spPr>
        <p:txBody>
          <a:bodyPr/>
          <a:lstStyle/>
          <a:p>
            <a:endParaRPr lang="en-PK"/>
          </a:p>
        </p:txBody>
      </p:sp>
      <p:sp>
        <p:nvSpPr>
          <p:cNvPr id="6" name="Text 3"/>
          <p:cNvSpPr/>
          <p:nvPr/>
        </p:nvSpPr>
        <p:spPr>
          <a:xfrm>
            <a:off x="6843713" y="3631763"/>
            <a:ext cx="3106103" cy="678656"/>
          </a:xfrm>
          <a:prstGeom prst="rect">
            <a:avLst/>
          </a:prstGeom>
          <a:noFill/>
          <a:ln/>
        </p:spPr>
        <p:txBody>
          <a:bodyPr wrap="square" lIns="0" tIns="0" rIns="0" bIns="0" rtlCol="0" anchor="t"/>
          <a:lstStyle/>
          <a:p>
            <a:pPr marL="0" indent="0">
              <a:lnSpc>
                <a:spcPts val="2650"/>
              </a:lnSpc>
              <a:buNone/>
            </a:pPr>
            <a:r>
              <a:rPr lang="en-US" sz="2100" b="1" dirty="0">
                <a:solidFill>
                  <a:srgbClr val="656667"/>
                </a:solidFill>
                <a:latin typeface="Nunito Sans Bold" pitchFamily="34" charset="0"/>
                <a:ea typeface="Nunito Sans Bold" pitchFamily="34" charset="-122"/>
                <a:cs typeface="Nunito Sans Bold" pitchFamily="34" charset="-120"/>
              </a:rPr>
              <a:t>Personalized Career Coaching</a:t>
            </a:r>
            <a:endParaRPr lang="en-US" sz="2100" dirty="0"/>
          </a:p>
        </p:txBody>
      </p:sp>
      <p:sp>
        <p:nvSpPr>
          <p:cNvPr id="7" name="Text 4"/>
          <p:cNvSpPr/>
          <p:nvPr/>
        </p:nvSpPr>
        <p:spPr>
          <a:xfrm>
            <a:off x="6843713" y="4440674"/>
            <a:ext cx="3106103" cy="1042273"/>
          </a:xfrm>
          <a:prstGeom prst="rect">
            <a:avLst/>
          </a:prstGeom>
          <a:noFill/>
          <a:ln/>
        </p:spPr>
        <p:txBody>
          <a:bodyPr wrap="square" lIns="0" tIns="0" rIns="0" bIns="0" rtlCol="0" anchor="t"/>
          <a:lstStyle/>
          <a:p>
            <a:pPr marL="0" indent="0">
              <a:lnSpc>
                <a:spcPts val="2700"/>
              </a:lnSpc>
              <a:buNone/>
            </a:pPr>
            <a:r>
              <a:rPr lang="en-US" sz="1700" dirty="0">
                <a:solidFill>
                  <a:srgbClr val="656667"/>
                </a:solidFill>
                <a:latin typeface="Open Sans" pitchFamily="34" charset="0"/>
                <a:ea typeface="Open Sans" pitchFamily="34" charset="-122"/>
                <a:cs typeface="Open Sans" pitchFamily="34" charset="-120"/>
              </a:rPr>
              <a:t>Helping individuals navigate career challenges and explore new opportunities.</a:t>
            </a:r>
            <a:endParaRPr lang="en-US" sz="1700" dirty="0"/>
          </a:p>
        </p:txBody>
      </p:sp>
      <p:sp>
        <p:nvSpPr>
          <p:cNvPr id="8" name="Shape 5"/>
          <p:cNvSpPr/>
          <p:nvPr/>
        </p:nvSpPr>
        <p:spPr>
          <a:xfrm>
            <a:off x="10166985" y="3631763"/>
            <a:ext cx="380048" cy="380047"/>
          </a:xfrm>
          <a:prstGeom prst="roundRect">
            <a:avLst>
              <a:gd name="adj" fmla="val 24001"/>
            </a:avLst>
          </a:prstGeom>
          <a:solidFill>
            <a:srgbClr val="CCFFF7"/>
          </a:solidFill>
          <a:ln w="7620">
            <a:solidFill>
              <a:srgbClr val="B2E5DD"/>
            </a:solidFill>
            <a:prstDash val="solid"/>
          </a:ln>
        </p:spPr>
        <p:txBody>
          <a:bodyPr/>
          <a:lstStyle/>
          <a:p>
            <a:endParaRPr lang="en-PK"/>
          </a:p>
        </p:txBody>
      </p:sp>
      <p:sp>
        <p:nvSpPr>
          <p:cNvPr id="9" name="Text 6"/>
          <p:cNvSpPr/>
          <p:nvPr/>
        </p:nvSpPr>
        <p:spPr>
          <a:xfrm>
            <a:off x="10764203" y="3631763"/>
            <a:ext cx="2915603" cy="339328"/>
          </a:xfrm>
          <a:prstGeom prst="rect">
            <a:avLst/>
          </a:prstGeom>
          <a:noFill/>
          <a:ln/>
        </p:spPr>
        <p:txBody>
          <a:bodyPr wrap="none" lIns="0" tIns="0" rIns="0" bIns="0" rtlCol="0" anchor="t"/>
          <a:lstStyle/>
          <a:p>
            <a:pPr marL="0" indent="0">
              <a:lnSpc>
                <a:spcPts val="2650"/>
              </a:lnSpc>
              <a:buNone/>
            </a:pPr>
            <a:r>
              <a:rPr lang="en-US" sz="2100" b="1" dirty="0">
                <a:solidFill>
                  <a:srgbClr val="656667"/>
                </a:solidFill>
                <a:latin typeface="Nunito Sans Bold" pitchFamily="34" charset="0"/>
                <a:ea typeface="Nunito Sans Bold" pitchFamily="34" charset="-122"/>
                <a:cs typeface="Nunito Sans Bold" pitchFamily="34" charset="-120"/>
              </a:rPr>
              <a:t>Outplacement Services</a:t>
            </a:r>
            <a:endParaRPr lang="en-US" sz="2100" dirty="0"/>
          </a:p>
        </p:txBody>
      </p:sp>
      <p:sp>
        <p:nvSpPr>
          <p:cNvPr id="10" name="Text 7"/>
          <p:cNvSpPr/>
          <p:nvPr/>
        </p:nvSpPr>
        <p:spPr>
          <a:xfrm>
            <a:off x="10764203" y="4101346"/>
            <a:ext cx="3106103" cy="1737122"/>
          </a:xfrm>
          <a:prstGeom prst="rect">
            <a:avLst/>
          </a:prstGeom>
          <a:noFill/>
          <a:ln/>
        </p:spPr>
        <p:txBody>
          <a:bodyPr wrap="square" lIns="0" tIns="0" rIns="0" bIns="0" rtlCol="0" anchor="t"/>
          <a:lstStyle/>
          <a:p>
            <a:pPr marL="0" indent="0">
              <a:lnSpc>
                <a:spcPts val="2700"/>
              </a:lnSpc>
              <a:buNone/>
            </a:pPr>
            <a:r>
              <a:rPr lang="en-US" sz="1700" dirty="0">
                <a:solidFill>
                  <a:srgbClr val="656667"/>
                </a:solidFill>
                <a:latin typeface="Open Sans" pitchFamily="34" charset="0"/>
                <a:ea typeface="Open Sans" pitchFamily="34" charset="-122"/>
                <a:cs typeface="Open Sans" pitchFamily="34" charset="-120"/>
              </a:rPr>
              <a:t>Offering impacted employees comprehensive support, including resume writing, interview preparation, and job search guidance.</a:t>
            </a:r>
            <a:endParaRPr lang="en-US" sz="1700" dirty="0"/>
          </a:p>
        </p:txBody>
      </p:sp>
      <p:sp>
        <p:nvSpPr>
          <p:cNvPr id="11" name="Shape 8"/>
          <p:cNvSpPr/>
          <p:nvPr/>
        </p:nvSpPr>
        <p:spPr>
          <a:xfrm>
            <a:off x="6246495" y="6299954"/>
            <a:ext cx="380048" cy="380047"/>
          </a:xfrm>
          <a:prstGeom prst="roundRect">
            <a:avLst>
              <a:gd name="adj" fmla="val 24001"/>
            </a:avLst>
          </a:prstGeom>
          <a:solidFill>
            <a:srgbClr val="CCFFF7"/>
          </a:solidFill>
          <a:ln w="7620">
            <a:solidFill>
              <a:srgbClr val="B2E5DD"/>
            </a:solidFill>
            <a:prstDash val="solid"/>
          </a:ln>
        </p:spPr>
        <p:txBody>
          <a:bodyPr/>
          <a:lstStyle/>
          <a:p>
            <a:endParaRPr lang="en-PK"/>
          </a:p>
        </p:txBody>
      </p:sp>
      <p:sp>
        <p:nvSpPr>
          <p:cNvPr id="12" name="Text 9"/>
          <p:cNvSpPr/>
          <p:nvPr/>
        </p:nvSpPr>
        <p:spPr>
          <a:xfrm>
            <a:off x="6843713" y="6299954"/>
            <a:ext cx="2786539" cy="339328"/>
          </a:xfrm>
          <a:prstGeom prst="rect">
            <a:avLst/>
          </a:prstGeom>
          <a:noFill/>
          <a:ln/>
        </p:spPr>
        <p:txBody>
          <a:bodyPr wrap="none" lIns="0" tIns="0" rIns="0" bIns="0" rtlCol="0" anchor="t"/>
          <a:lstStyle/>
          <a:p>
            <a:pPr marL="0" indent="0">
              <a:lnSpc>
                <a:spcPts val="2650"/>
              </a:lnSpc>
              <a:buNone/>
            </a:pPr>
            <a:r>
              <a:rPr lang="en-US" sz="2100" b="1" dirty="0">
                <a:solidFill>
                  <a:srgbClr val="656667"/>
                </a:solidFill>
                <a:latin typeface="Nunito Sans Bold" pitchFamily="34" charset="0"/>
                <a:ea typeface="Nunito Sans Bold" pitchFamily="34" charset="-122"/>
                <a:cs typeface="Nunito Sans Bold" pitchFamily="34" charset="-120"/>
              </a:rPr>
              <a:t>Professional Branding</a:t>
            </a:r>
            <a:endParaRPr lang="en-US" sz="2100" dirty="0"/>
          </a:p>
        </p:txBody>
      </p:sp>
      <p:sp>
        <p:nvSpPr>
          <p:cNvPr id="13" name="Text 10"/>
          <p:cNvSpPr/>
          <p:nvPr/>
        </p:nvSpPr>
        <p:spPr>
          <a:xfrm>
            <a:off x="6843713" y="6769537"/>
            <a:ext cx="7026593" cy="694849"/>
          </a:xfrm>
          <a:prstGeom prst="rect">
            <a:avLst/>
          </a:prstGeom>
          <a:noFill/>
          <a:ln/>
        </p:spPr>
        <p:txBody>
          <a:bodyPr wrap="square" lIns="0" tIns="0" rIns="0" bIns="0" rtlCol="0" anchor="t"/>
          <a:lstStyle/>
          <a:p>
            <a:pPr marL="0" indent="0">
              <a:lnSpc>
                <a:spcPts val="2700"/>
              </a:lnSpc>
              <a:buNone/>
            </a:pPr>
            <a:r>
              <a:rPr lang="en-US" sz="1700" dirty="0">
                <a:solidFill>
                  <a:srgbClr val="656667"/>
                </a:solidFill>
                <a:latin typeface="Open Sans" pitchFamily="34" charset="0"/>
                <a:ea typeface="Open Sans" pitchFamily="34" charset="-122"/>
                <a:cs typeface="Open Sans" pitchFamily="34" charset="-120"/>
              </a:rPr>
              <a:t>Crafting resumes, LinkedIn profiles, and cover letters to enhance market visibility.</a:t>
            </a:r>
            <a:endParaRPr lang="en-US" sz="1700" dirty="0"/>
          </a:p>
        </p:txBody>
      </p:sp>
      <p:pic>
        <p:nvPicPr>
          <p:cNvPr id="14" name="Image 1" descr="preencoded.png"/>
          <p:cNvPicPr>
            <a:picLocks noChangeAspect="1"/>
          </p:cNvPicPr>
          <p:nvPr/>
        </p:nvPicPr>
        <p:blipFill>
          <a:blip r:embed="rId3"/>
          <a:stretch>
            <a:fillRect/>
          </a:stretch>
        </p:blipFill>
        <p:spPr>
          <a:xfrm>
            <a:off x="13213080" y="228600"/>
            <a:ext cx="1188720" cy="285869"/>
          </a:xfrm>
          <a:prstGeom prst="rect">
            <a:avLst/>
          </a:prstGeom>
        </p:spPr>
      </p:pic>
      <p:pic>
        <p:nvPicPr>
          <p:cNvPr id="15" name="Image 0" descr="preencoded.png">
            <a:extLst>
              <a:ext uri="{FF2B5EF4-FFF2-40B4-BE49-F238E27FC236}">
                <a16:creationId xmlns:a16="http://schemas.microsoft.com/office/drawing/2014/main" id="{7DEE0BDC-6E71-D2A3-267F-1A3519877585}"/>
              </a:ext>
            </a:extLst>
          </p:cNvPr>
          <p:cNvPicPr>
            <a:picLocks noChangeAspect="1"/>
          </p:cNvPicPr>
          <p:nvPr/>
        </p:nvPicPr>
        <p:blipFill>
          <a:blip r:embed="rId4"/>
          <a:stretch>
            <a:fillRect/>
          </a:stretch>
        </p:blipFill>
        <p:spPr>
          <a:xfrm>
            <a:off x="0" y="0"/>
            <a:ext cx="5216056" cy="7824084"/>
          </a:xfrm>
          <a:prstGeom prst="rect">
            <a:avLst/>
          </a:prstGeom>
        </p:spPr>
      </p:pic>
      <p:grpSp>
        <p:nvGrpSpPr>
          <p:cNvPr id="16" name="object 5">
            <a:extLst>
              <a:ext uri="{FF2B5EF4-FFF2-40B4-BE49-F238E27FC236}">
                <a16:creationId xmlns:a16="http://schemas.microsoft.com/office/drawing/2014/main" id="{F8F019E6-5BB6-1D2F-B501-485FD61AB87D}"/>
              </a:ext>
            </a:extLst>
          </p:cNvPr>
          <p:cNvGrpSpPr/>
          <p:nvPr/>
        </p:nvGrpSpPr>
        <p:grpSpPr>
          <a:xfrm>
            <a:off x="0" y="7976615"/>
            <a:ext cx="14630400" cy="253365"/>
            <a:chOff x="0" y="7976615"/>
            <a:chExt cx="14630400" cy="253365"/>
          </a:xfrm>
        </p:grpSpPr>
        <p:sp>
          <p:nvSpPr>
            <p:cNvPr id="17" name="object 6">
              <a:extLst>
                <a:ext uri="{FF2B5EF4-FFF2-40B4-BE49-F238E27FC236}">
                  <a16:creationId xmlns:a16="http://schemas.microsoft.com/office/drawing/2014/main" id="{E85D7448-4D11-E8D4-6789-ECB1BAE084FD}"/>
                </a:ext>
              </a:extLst>
            </p:cNvPr>
            <p:cNvSpPr/>
            <p:nvPr/>
          </p:nvSpPr>
          <p:spPr>
            <a:xfrm>
              <a:off x="0" y="7976615"/>
              <a:ext cx="8583295" cy="251460"/>
            </a:xfrm>
            <a:custGeom>
              <a:avLst/>
              <a:gdLst/>
              <a:ahLst/>
              <a:cxnLst/>
              <a:rect l="l" t="t" r="r" b="b"/>
              <a:pathLst>
                <a:path w="8583295" h="251459">
                  <a:moveTo>
                    <a:pt x="8583168" y="0"/>
                  </a:moveTo>
                  <a:lnTo>
                    <a:pt x="0" y="0"/>
                  </a:lnTo>
                  <a:lnTo>
                    <a:pt x="0" y="251460"/>
                  </a:lnTo>
                  <a:lnTo>
                    <a:pt x="8583168" y="251460"/>
                  </a:lnTo>
                  <a:lnTo>
                    <a:pt x="8583168" y="0"/>
                  </a:lnTo>
                  <a:close/>
                </a:path>
              </a:pathLst>
            </a:custGeom>
            <a:solidFill>
              <a:srgbClr val="844DE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object 7">
              <a:extLst>
                <a:ext uri="{FF2B5EF4-FFF2-40B4-BE49-F238E27FC236}">
                  <a16:creationId xmlns:a16="http://schemas.microsoft.com/office/drawing/2014/main" id="{74C72964-FD7E-F9B7-E7B7-79B56B3E81D6}"/>
                </a:ext>
              </a:extLst>
            </p:cNvPr>
            <p:cNvSpPr/>
            <p:nvPr/>
          </p:nvSpPr>
          <p:spPr>
            <a:xfrm>
              <a:off x="8581643" y="7976615"/>
              <a:ext cx="6049010" cy="253365"/>
            </a:xfrm>
            <a:custGeom>
              <a:avLst/>
              <a:gdLst/>
              <a:ahLst/>
              <a:cxnLst/>
              <a:rect l="l" t="t" r="r" b="b"/>
              <a:pathLst>
                <a:path w="6049009" h="253365">
                  <a:moveTo>
                    <a:pt x="6048756" y="0"/>
                  </a:moveTo>
                  <a:lnTo>
                    <a:pt x="0" y="0"/>
                  </a:lnTo>
                  <a:lnTo>
                    <a:pt x="0" y="252984"/>
                  </a:lnTo>
                  <a:lnTo>
                    <a:pt x="6048756" y="252984"/>
                  </a:lnTo>
                  <a:lnTo>
                    <a:pt x="6048756" y="0"/>
                  </a:lnTo>
                  <a:close/>
                </a:path>
              </a:pathLst>
            </a:custGeom>
            <a:solidFill>
              <a:srgbClr val="00D7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025224" cy="7537836"/>
          </a:xfrm>
          <a:prstGeom prst="rect">
            <a:avLst/>
          </a:prstGeom>
        </p:spPr>
      </p:pic>
      <p:sp>
        <p:nvSpPr>
          <p:cNvPr id="3" name="Text 0"/>
          <p:cNvSpPr/>
          <p:nvPr/>
        </p:nvSpPr>
        <p:spPr>
          <a:xfrm>
            <a:off x="6189702" y="750808"/>
            <a:ext cx="7737396" cy="1255633"/>
          </a:xfrm>
          <a:prstGeom prst="rect">
            <a:avLst/>
          </a:prstGeom>
          <a:noFill/>
          <a:ln/>
        </p:spPr>
        <p:txBody>
          <a:bodyPr wrap="square" lIns="0" tIns="0" rIns="0" bIns="0" rtlCol="0" anchor="t"/>
          <a:lstStyle/>
          <a:p>
            <a:pPr marL="0" indent="0">
              <a:lnSpc>
                <a:spcPts val="4900"/>
              </a:lnSpc>
              <a:buNone/>
            </a:pPr>
            <a:r>
              <a:rPr lang="en-US" sz="3950" b="1" dirty="0">
                <a:solidFill>
                  <a:srgbClr val="9966FF"/>
                </a:solidFill>
                <a:latin typeface="Nunito Sans Bold" pitchFamily="34" charset="0"/>
                <a:ea typeface="Nunito Sans Bold" pitchFamily="34" charset="-122"/>
                <a:cs typeface="Nunito Sans Bold" pitchFamily="34" charset="-120"/>
              </a:rPr>
              <a:t>Employee Engagement and Retention</a:t>
            </a:r>
            <a:endParaRPr lang="en-US" sz="3950" dirty="0"/>
          </a:p>
        </p:txBody>
      </p:sp>
      <p:sp>
        <p:nvSpPr>
          <p:cNvPr id="4" name="Shape 1"/>
          <p:cNvSpPr/>
          <p:nvPr/>
        </p:nvSpPr>
        <p:spPr>
          <a:xfrm>
            <a:off x="6189702" y="2307788"/>
            <a:ext cx="3768328" cy="5171003"/>
          </a:xfrm>
          <a:prstGeom prst="roundRect">
            <a:avLst>
              <a:gd name="adj" fmla="val 2240"/>
            </a:avLst>
          </a:prstGeom>
          <a:solidFill>
            <a:srgbClr val="CCFFF7"/>
          </a:solidFill>
          <a:ln w="7620">
            <a:solidFill>
              <a:srgbClr val="B2E5DD"/>
            </a:solidFill>
            <a:prstDash val="solid"/>
          </a:ln>
        </p:spPr>
        <p:txBody>
          <a:bodyPr/>
          <a:lstStyle/>
          <a:p>
            <a:endParaRPr lang="en-PK"/>
          </a:p>
        </p:txBody>
      </p:sp>
      <p:sp>
        <p:nvSpPr>
          <p:cNvPr id="5" name="Text 2"/>
          <p:cNvSpPr/>
          <p:nvPr/>
        </p:nvSpPr>
        <p:spPr>
          <a:xfrm>
            <a:off x="6398181" y="2516267"/>
            <a:ext cx="3351371" cy="627936"/>
          </a:xfrm>
          <a:prstGeom prst="rect">
            <a:avLst/>
          </a:prstGeom>
          <a:noFill/>
          <a:ln/>
        </p:spPr>
        <p:txBody>
          <a:bodyPr wrap="square" lIns="0" tIns="0" rIns="0" bIns="0" rtlCol="0" anchor="t"/>
          <a:lstStyle/>
          <a:p>
            <a:pPr marL="0" indent="0">
              <a:lnSpc>
                <a:spcPts val="2450"/>
              </a:lnSpc>
              <a:buNone/>
            </a:pPr>
            <a:r>
              <a:rPr lang="en-US" sz="1950" b="1" dirty="0">
                <a:solidFill>
                  <a:srgbClr val="656667"/>
                </a:solidFill>
                <a:latin typeface="Nunito Sans Bold" pitchFamily="34" charset="0"/>
                <a:ea typeface="Nunito Sans Bold" pitchFamily="34" charset="-122"/>
                <a:cs typeface="Nunito Sans Bold" pitchFamily="34" charset="-120"/>
              </a:rPr>
              <a:t>Engaged Employees Drive Performance</a:t>
            </a:r>
            <a:endParaRPr lang="en-US" sz="1950" dirty="0"/>
          </a:p>
        </p:txBody>
      </p:sp>
      <p:sp>
        <p:nvSpPr>
          <p:cNvPr id="6" name="Text 3"/>
          <p:cNvSpPr/>
          <p:nvPr/>
        </p:nvSpPr>
        <p:spPr>
          <a:xfrm>
            <a:off x="6398181" y="3264694"/>
            <a:ext cx="3351371" cy="964406"/>
          </a:xfrm>
          <a:prstGeom prst="rect">
            <a:avLst/>
          </a:prstGeom>
          <a:noFill/>
          <a:ln/>
        </p:spPr>
        <p:txBody>
          <a:bodyPr wrap="square" lIns="0" tIns="0" rIns="0" bIns="0" rtlCol="0" anchor="t"/>
          <a:lstStyle/>
          <a:p>
            <a:pPr marL="0" indent="0">
              <a:lnSpc>
                <a:spcPts val="2500"/>
              </a:lnSpc>
              <a:buNone/>
            </a:pPr>
            <a:r>
              <a:rPr lang="en-US" sz="1550" dirty="0">
                <a:solidFill>
                  <a:srgbClr val="656667"/>
                </a:solidFill>
                <a:latin typeface="Open Sans" pitchFamily="34" charset="0"/>
                <a:ea typeface="Open Sans" pitchFamily="34" charset="-122"/>
                <a:cs typeface="Open Sans" pitchFamily="34" charset="-120"/>
              </a:rPr>
              <a:t>NOW HR helps organizations build cultures that inspire loyalty and productivity.</a:t>
            </a:r>
            <a:endParaRPr lang="en-US" sz="1550" dirty="0"/>
          </a:p>
        </p:txBody>
      </p:sp>
      <p:sp>
        <p:nvSpPr>
          <p:cNvPr id="7" name="Shape 4"/>
          <p:cNvSpPr/>
          <p:nvPr/>
        </p:nvSpPr>
        <p:spPr>
          <a:xfrm>
            <a:off x="10158889" y="2307788"/>
            <a:ext cx="3768328" cy="5171003"/>
          </a:xfrm>
          <a:prstGeom prst="roundRect">
            <a:avLst>
              <a:gd name="adj" fmla="val 2240"/>
            </a:avLst>
          </a:prstGeom>
          <a:solidFill>
            <a:srgbClr val="CCFFF7"/>
          </a:solidFill>
          <a:ln w="7620">
            <a:solidFill>
              <a:srgbClr val="B2E5DD"/>
            </a:solidFill>
            <a:prstDash val="solid"/>
          </a:ln>
        </p:spPr>
        <p:txBody>
          <a:bodyPr/>
          <a:lstStyle/>
          <a:p>
            <a:endParaRPr lang="en-PK"/>
          </a:p>
        </p:txBody>
      </p:sp>
      <p:sp>
        <p:nvSpPr>
          <p:cNvPr id="8" name="Text 5"/>
          <p:cNvSpPr/>
          <p:nvPr/>
        </p:nvSpPr>
        <p:spPr>
          <a:xfrm>
            <a:off x="10367367" y="2516267"/>
            <a:ext cx="2511743" cy="313968"/>
          </a:xfrm>
          <a:prstGeom prst="rect">
            <a:avLst/>
          </a:prstGeom>
          <a:noFill/>
          <a:ln/>
        </p:spPr>
        <p:txBody>
          <a:bodyPr wrap="none" lIns="0" tIns="0" rIns="0" bIns="0" rtlCol="0" anchor="t"/>
          <a:lstStyle/>
          <a:p>
            <a:pPr marL="0" indent="0">
              <a:lnSpc>
                <a:spcPts val="2450"/>
              </a:lnSpc>
              <a:buNone/>
            </a:pPr>
            <a:r>
              <a:rPr lang="en-US" sz="1950" b="1" dirty="0">
                <a:solidFill>
                  <a:srgbClr val="656667"/>
                </a:solidFill>
                <a:latin typeface="Nunito Sans Bold" pitchFamily="34" charset="0"/>
                <a:ea typeface="Nunito Sans Bold" pitchFamily="34" charset="-122"/>
                <a:cs typeface="Nunito Sans Bold" pitchFamily="34" charset="-120"/>
              </a:rPr>
              <a:t>Service Details</a:t>
            </a:r>
            <a:endParaRPr lang="en-US" sz="1950" dirty="0"/>
          </a:p>
        </p:txBody>
      </p:sp>
      <p:sp>
        <p:nvSpPr>
          <p:cNvPr id="9" name="Text 6"/>
          <p:cNvSpPr/>
          <p:nvPr/>
        </p:nvSpPr>
        <p:spPr>
          <a:xfrm>
            <a:off x="10367367" y="2950726"/>
            <a:ext cx="3351371" cy="1285875"/>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656667"/>
                </a:solidFill>
                <a:latin typeface="Open Sans" pitchFamily="34" charset="0"/>
                <a:ea typeface="Open Sans" pitchFamily="34" charset="-122"/>
                <a:cs typeface="Open Sans" pitchFamily="34" charset="-120"/>
              </a:rPr>
              <a:t>Engagement Surveys: Identifying factors that impact employee satisfaction and providing actionable insights.</a:t>
            </a:r>
            <a:endParaRPr lang="en-US" sz="1550" dirty="0"/>
          </a:p>
        </p:txBody>
      </p:sp>
      <p:sp>
        <p:nvSpPr>
          <p:cNvPr id="10" name="Text 7"/>
          <p:cNvSpPr/>
          <p:nvPr/>
        </p:nvSpPr>
        <p:spPr>
          <a:xfrm>
            <a:off x="10367367" y="4306848"/>
            <a:ext cx="3351371" cy="1285875"/>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656667"/>
                </a:solidFill>
                <a:latin typeface="Open Sans" pitchFamily="34" charset="0"/>
                <a:ea typeface="Open Sans" pitchFamily="34" charset="-122"/>
                <a:cs typeface="Open Sans" pitchFamily="34" charset="-120"/>
              </a:rPr>
              <a:t>Retention Strategies: Developing programs to reduce turnover and improve the employee experience.</a:t>
            </a:r>
            <a:endParaRPr lang="en-US" sz="1550" dirty="0"/>
          </a:p>
        </p:txBody>
      </p:sp>
      <p:sp>
        <p:nvSpPr>
          <p:cNvPr id="11" name="Text 8"/>
          <p:cNvSpPr/>
          <p:nvPr/>
        </p:nvSpPr>
        <p:spPr>
          <a:xfrm>
            <a:off x="10367367" y="5662970"/>
            <a:ext cx="3351371" cy="1607344"/>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656667"/>
                </a:solidFill>
                <a:latin typeface="Open Sans" pitchFamily="34" charset="0"/>
                <a:ea typeface="Open Sans" pitchFamily="34" charset="-122"/>
                <a:cs typeface="Open Sans" pitchFamily="34" charset="-120"/>
              </a:rPr>
              <a:t>Culture Change Initiatives: Aligning organizational values and behaviors with business goals to create thriving work environments.</a:t>
            </a:r>
            <a:endParaRPr lang="en-US" sz="1550" dirty="0"/>
          </a:p>
        </p:txBody>
      </p:sp>
      <p:pic>
        <p:nvPicPr>
          <p:cNvPr id="12" name="Image 1" descr="preencoded.png"/>
          <p:cNvPicPr>
            <a:picLocks noChangeAspect="1"/>
          </p:cNvPicPr>
          <p:nvPr/>
        </p:nvPicPr>
        <p:blipFill>
          <a:blip r:embed="rId4"/>
          <a:stretch>
            <a:fillRect/>
          </a:stretch>
        </p:blipFill>
        <p:spPr>
          <a:xfrm>
            <a:off x="13213080" y="228600"/>
            <a:ext cx="1188720" cy="285869"/>
          </a:xfrm>
          <a:prstGeom prst="rect">
            <a:avLst/>
          </a:prstGeom>
        </p:spPr>
      </p:pic>
      <p:grpSp>
        <p:nvGrpSpPr>
          <p:cNvPr id="13" name="object 5">
            <a:extLst>
              <a:ext uri="{FF2B5EF4-FFF2-40B4-BE49-F238E27FC236}">
                <a16:creationId xmlns:a16="http://schemas.microsoft.com/office/drawing/2014/main" id="{11372742-154F-B925-537F-5136D173241E}"/>
              </a:ext>
            </a:extLst>
          </p:cNvPr>
          <p:cNvGrpSpPr/>
          <p:nvPr/>
        </p:nvGrpSpPr>
        <p:grpSpPr>
          <a:xfrm>
            <a:off x="0" y="7976615"/>
            <a:ext cx="14630400" cy="253365"/>
            <a:chOff x="0" y="7976615"/>
            <a:chExt cx="14630400" cy="253365"/>
          </a:xfrm>
        </p:grpSpPr>
        <p:sp>
          <p:nvSpPr>
            <p:cNvPr id="14" name="object 6">
              <a:extLst>
                <a:ext uri="{FF2B5EF4-FFF2-40B4-BE49-F238E27FC236}">
                  <a16:creationId xmlns:a16="http://schemas.microsoft.com/office/drawing/2014/main" id="{D9B439C6-B2E3-C614-5640-659BB4E6D439}"/>
                </a:ext>
              </a:extLst>
            </p:cNvPr>
            <p:cNvSpPr/>
            <p:nvPr/>
          </p:nvSpPr>
          <p:spPr>
            <a:xfrm>
              <a:off x="0" y="7976615"/>
              <a:ext cx="8583295" cy="251460"/>
            </a:xfrm>
            <a:custGeom>
              <a:avLst/>
              <a:gdLst/>
              <a:ahLst/>
              <a:cxnLst/>
              <a:rect l="l" t="t" r="r" b="b"/>
              <a:pathLst>
                <a:path w="8583295" h="251459">
                  <a:moveTo>
                    <a:pt x="8583168" y="0"/>
                  </a:moveTo>
                  <a:lnTo>
                    <a:pt x="0" y="0"/>
                  </a:lnTo>
                  <a:lnTo>
                    <a:pt x="0" y="251460"/>
                  </a:lnTo>
                  <a:lnTo>
                    <a:pt x="8583168" y="251460"/>
                  </a:lnTo>
                  <a:lnTo>
                    <a:pt x="8583168" y="0"/>
                  </a:lnTo>
                  <a:close/>
                </a:path>
              </a:pathLst>
            </a:custGeom>
            <a:solidFill>
              <a:srgbClr val="844DE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object 7">
              <a:extLst>
                <a:ext uri="{FF2B5EF4-FFF2-40B4-BE49-F238E27FC236}">
                  <a16:creationId xmlns:a16="http://schemas.microsoft.com/office/drawing/2014/main" id="{B63213ED-D90B-1414-09E3-F0A174FA6063}"/>
                </a:ext>
              </a:extLst>
            </p:cNvPr>
            <p:cNvSpPr/>
            <p:nvPr/>
          </p:nvSpPr>
          <p:spPr>
            <a:xfrm>
              <a:off x="8581643" y="7976615"/>
              <a:ext cx="6049010" cy="253365"/>
            </a:xfrm>
            <a:custGeom>
              <a:avLst/>
              <a:gdLst/>
              <a:ahLst/>
              <a:cxnLst/>
              <a:rect l="l" t="t" r="r" b="b"/>
              <a:pathLst>
                <a:path w="6049009" h="253365">
                  <a:moveTo>
                    <a:pt x="6048756" y="0"/>
                  </a:moveTo>
                  <a:lnTo>
                    <a:pt x="0" y="0"/>
                  </a:lnTo>
                  <a:lnTo>
                    <a:pt x="0" y="252984"/>
                  </a:lnTo>
                  <a:lnTo>
                    <a:pt x="6048756" y="252984"/>
                  </a:lnTo>
                  <a:lnTo>
                    <a:pt x="6048756" y="0"/>
                  </a:lnTo>
                  <a:close/>
                </a:path>
              </a:pathLst>
            </a:custGeom>
            <a:solidFill>
              <a:srgbClr val="00D7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763145" y="499348"/>
            <a:ext cx="4867254" cy="7300882"/>
          </a:xfrm>
          <a:prstGeom prst="rect">
            <a:avLst/>
          </a:prstGeom>
        </p:spPr>
      </p:pic>
      <p:sp>
        <p:nvSpPr>
          <p:cNvPr id="3" name="Text 0"/>
          <p:cNvSpPr/>
          <p:nvPr/>
        </p:nvSpPr>
        <p:spPr>
          <a:xfrm>
            <a:off x="634841" y="499348"/>
            <a:ext cx="7874318" cy="1133713"/>
          </a:xfrm>
          <a:prstGeom prst="rect">
            <a:avLst/>
          </a:prstGeom>
          <a:noFill/>
          <a:ln/>
        </p:spPr>
        <p:txBody>
          <a:bodyPr wrap="square" lIns="0" tIns="0" rIns="0" bIns="0" rtlCol="0" anchor="t"/>
          <a:lstStyle/>
          <a:p>
            <a:pPr marL="0" indent="0">
              <a:lnSpc>
                <a:spcPts val="4450"/>
              </a:lnSpc>
              <a:buNone/>
            </a:pPr>
            <a:r>
              <a:rPr lang="en-US" sz="3550" b="1" dirty="0">
                <a:solidFill>
                  <a:srgbClr val="9966FF"/>
                </a:solidFill>
                <a:latin typeface="Nunito Sans Bold" pitchFamily="34" charset="0"/>
                <a:ea typeface="Nunito Sans Bold" pitchFamily="34" charset="-122"/>
                <a:cs typeface="Nunito Sans Bold" pitchFamily="34" charset="-120"/>
              </a:rPr>
              <a:t>Recruitment Process Outsourcing (RPO)</a:t>
            </a:r>
            <a:endParaRPr lang="en-US" sz="3550" dirty="0"/>
          </a:p>
        </p:txBody>
      </p:sp>
      <p:sp>
        <p:nvSpPr>
          <p:cNvPr id="4" name="Text 1"/>
          <p:cNvSpPr/>
          <p:nvPr/>
        </p:nvSpPr>
        <p:spPr>
          <a:xfrm>
            <a:off x="634841" y="1905119"/>
            <a:ext cx="7874318" cy="580549"/>
          </a:xfrm>
          <a:prstGeom prst="rect">
            <a:avLst/>
          </a:prstGeom>
          <a:noFill/>
          <a:ln/>
        </p:spPr>
        <p:txBody>
          <a:bodyPr wrap="square" lIns="0" tIns="0" rIns="0" bIns="0" rtlCol="0" anchor="t"/>
          <a:lstStyle/>
          <a:p>
            <a:pPr marL="0" indent="0">
              <a:lnSpc>
                <a:spcPts val="2250"/>
              </a:lnSpc>
              <a:buNone/>
            </a:pPr>
            <a:r>
              <a:rPr lang="en-US" sz="1400" dirty="0">
                <a:solidFill>
                  <a:srgbClr val="656667"/>
                </a:solidFill>
                <a:latin typeface="Open Sans" pitchFamily="34" charset="0"/>
                <a:ea typeface="Open Sans" pitchFamily="34" charset="-122"/>
                <a:cs typeface="Open Sans" pitchFamily="34" charset="-120"/>
              </a:rPr>
              <a:t>Efficiently managing the recruitment lifecycle to help organizations save time, reduce costs, and hire quality talent.</a:t>
            </a:r>
            <a:endParaRPr lang="en-US" sz="1400" dirty="0"/>
          </a:p>
        </p:txBody>
      </p:sp>
      <p:pic>
        <p:nvPicPr>
          <p:cNvPr id="5" name="Image 1" descr="preencoded.png"/>
          <p:cNvPicPr>
            <a:picLocks noChangeAspect="1"/>
          </p:cNvPicPr>
          <p:nvPr/>
        </p:nvPicPr>
        <p:blipFill>
          <a:blip r:embed="rId4"/>
          <a:stretch>
            <a:fillRect/>
          </a:stretch>
        </p:blipFill>
        <p:spPr>
          <a:xfrm>
            <a:off x="634841" y="2689741"/>
            <a:ext cx="453509" cy="453509"/>
          </a:xfrm>
          <a:prstGeom prst="rect">
            <a:avLst/>
          </a:prstGeom>
        </p:spPr>
      </p:pic>
      <p:sp>
        <p:nvSpPr>
          <p:cNvPr id="6" name="Text 2"/>
          <p:cNvSpPr/>
          <p:nvPr/>
        </p:nvSpPr>
        <p:spPr>
          <a:xfrm>
            <a:off x="634841" y="3324582"/>
            <a:ext cx="4014430" cy="283488"/>
          </a:xfrm>
          <a:prstGeom prst="rect">
            <a:avLst/>
          </a:prstGeom>
          <a:noFill/>
          <a:ln/>
        </p:spPr>
        <p:txBody>
          <a:bodyPr wrap="none" lIns="0" tIns="0" rIns="0" bIns="0" rtlCol="0" anchor="t"/>
          <a:lstStyle/>
          <a:p>
            <a:pPr marL="0" indent="0" algn="l">
              <a:lnSpc>
                <a:spcPts val="2200"/>
              </a:lnSpc>
              <a:buNone/>
            </a:pPr>
            <a:r>
              <a:rPr lang="en-US" sz="1750" b="1" dirty="0">
                <a:solidFill>
                  <a:srgbClr val="656667"/>
                </a:solidFill>
                <a:latin typeface="Nunito Sans Bold" pitchFamily="34" charset="0"/>
                <a:ea typeface="Nunito Sans Bold" pitchFamily="34" charset="-122"/>
                <a:cs typeface="Nunito Sans Bold" pitchFamily="34" charset="-120"/>
              </a:rPr>
              <a:t>End-to-End Recruitment Management</a:t>
            </a:r>
            <a:endParaRPr lang="en-US" sz="1750" dirty="0"/>
          </a:p>
        </p:txBody>
      </p:sp>
      <p:sp>
        <p:nvSpPr>
          <p:cNvPr id="7" name="Text 3"/>
          <p:cNvSpPr/>
          <p:nvPr/>
        </p:nvSpPr>
        <p:spPr>
          <a:xfrm>
            <a:off x="634841" y="3716893"/>
            <a:ext cx="7874318" cy="290274"/>
          </a:xfrm>
          <a:prstGeom prst="rect">
            <a:avLst/>
          </a:prstGeom>
          <a:noFill/>
          <a:ln/>
        </p:spPr>
        <p:txBody>
          <a:bodyPr wrap="none" lIns="0" tIns="0" rIns="0" bIns="0" rtlCol="0" anchor="t"/>
          <a:lstStyle/>
          <a:p>
            <a:pPr marL="0" indent="0" algn="l">
              <a:lnSpc>
                <a:spcPts val="2250"/>
              </a:lnSpc>
              <a:buNone/>
            </a:pPr>
            <a:r>
              <a:rPr lang="en-US" sz="1400" dirty="0">
                <a:solidFill>
                  <a:srgbClr val="656667"/>
                </a:solidFill>
                <a:latin typeface="Open Sans" pitchFamily="34" charset="0"/>
                <a:ea typeface="Open Sans" pitchFamily="34" charset="-122"/>
                <a:cs typeface="Open Sans" pitchFamily="34" charset="-120"/>
              </a:rPr>
              <a:t>Handling everything from sourcing and screening to onboarding.</a:t>
            </a:r>
            <a:endParaRPr lang="en-US" sz="1400" dirty="0"/>
          </a:p>
        </p:txBody>
      </p:sp>
      <p:pic>
        <p:nvPicPr>
          <p:cNvPr id="8" name="Image 2" descr="preencoded.png"/>
          <p:cNvPicPr>
            <a:picLocks noChangeAspect="1"/>
          </p:cNvPicPr>
          <p:nvPr/>
        </p:nvPicPr>
        <p:blipFill>
          <a:blip r:embed="rId5"/>
          <a:stretch>
            <a:fillRect/>
          </a:stretch>
        </p:blipFill>
        <p:spPr>
          <a:xfrm>
            <a:off x="634841" y="4551283"/>
            <a:ext cx="453509" cy="453509"/>
          </a:xfrm>
          <a:prstGeom prst="rect">
            <a:avLst/>
          </a:prstGeom>
        </p:spPr>
      </p:pic>
      <p:sp>
        <p:nvSpPr>
          <p:cNvPr id="9" name="Text 4"/>
          <p:cNvSpPr/>
          <p:nvPr/>
        </p:nvSpPr>
        <p:spPr>
          <a:xfrm>
            <a:off x="634841" y="5186124"/>
            <a:ext cx="3035498" cy="283488"/>
          </a:xfrm>
          <a:prstGeom prst="rect">
            <a:avLst/>
          </a:prstGeom>
          <a:noFill/>
          <a:ln/>
        </p:spPr>
        <p:txBody>
          <a:bodyPr wrap="none" lIns="0" tIns="0" rIns="0" bIns="0" rtlCol="0" anchor="t"/>
          <a:lstStyle/>
          <a:p>
            <a:pPr marL="0" indent="0" algn="l">
              <a:lnSpc>
                <a:spcPts val="2200"/>
              </a:lnSpc>
              <a:buNone/>
            </a:pPr>
            <a:r>
              <a:rPr lang="en-US" sz="1750" b="1" dirty="0">
                <a:solidFill>
                  <a:srgbClr val="656667"/>
                </a:solidFill>
                <a:latin typeface="Nunito Sans Bold" pitchFamily="34" charset="0"/>
                <a:ea typeface="Nunito Sans Bold" pitchFamily="34" charset="-122"/>
                <a:cs typeface="Nunito Sans Bold" pitchFamily="34" charset="-120"/>
              </a:rPr>
              <a:t>Temporary and Bulk Staffing</a:t>
            </a:r>
            <a:endParaRPr lang="en-US" sz="1750" dirty="0"/>
          </a:p>
        </p:txBody>
      </p:sp>
      <p:sp>
        <p:nvSpPr>
          <p:cNvPr id="10" name="Text 5"/>
          <p:cNvSpPr/>
          <p:nvPr/>
        </p:nvSpPr>
        <p:spPr>
          <a:xfrm>
            <a:off x="634841" y="5578435"/>
            <a:ext cx="7874318" cy="290274"/>
          </a:xfrm>
          <a:prstGeom prst="rect">
            <a:avLst/>
          </a:prstGeom>
          <a:noFill/>
          <a:ln/>
        </p:spPr>
        <p:txBody>
          <a:bodyPr wrap="none" lIns="0" tIns="0" rIns="0" bIns="0" rtlCol="0" anchor="t"/>
          <a:lstStyle/>
          <a:p>
            <a:pPr marL="0" indent="0" algn="l">
              <a:lnSpc>
                <a:spcPts val="2250"/>
              </a:lnSpc>
              <a:buNone/>
            </a:pPr>
            <a:r>
              <a:rPr lang="en-US" sz="1400" dirty="0">
                <a:solidFill>
                  <a:srgbClr val="656667"/>
                </a:solidFill>
                <a:latin typeface="Open Sans" pitchFamily="34" charset="0"/>
                <a:ea typeface="Open Sans" pitchFamily="34" charset="-122"/>
                <a:cs typeface="Open Sans" pitchFamily="34" charset="-120"/>
              </a:rPr>
              <a:t>Delivering skilled candidates for short-term projects or high-volume hiring needs.</a:t>
            </a:r>
            <a:endParaRPr lang="en-US" sz="1400" dirty="0"/>
          </a:p>
        </p:txBody>
      </p:sp>
      <p:pic>
        <p:nvPicPr>
          <p:cNvPr id="11" name="Image 3" descr="preencoded.png"/>
          <p:cNvPicPr>
            <a:picLocks noChangeAspect="1"/>
          </p:cNvPicPr>
          <p:nvPr/>
        </p:nvPicPr>
        <p:blipFill>
          <a:blip r:embed="rId6"/>
          <a:stretch>
            <a:fillRect/>
          </a:stretch>
        </p:blipFill>
        <p:spPr>
          <a:xfrm>
            <a:off x="634841" y="6412825"/>
            <a:ext cx="453509" cy="453509"/>
          </a:xfrm>
          <a:prstGeom prst="rect">
            <a:avLst/>
          </a:prstGeom>
        </p:spPr>
      </p:pic>
      <p:sp>
        <p:nvSpPr>
          <p:cNvPr id="12" name="Text 6"/>
          <p:cNvSpPr/>
          <p:nvPr/>
        </p:nvSpPr>
        <p:spPr>
          <a:xfrm>
            <a:off x="634841" y="7047667"/>
            <a:ext cx="3046452" cy="283488"/>
          </a:xfrm>
          <a:prstGeom prst="rect">
            <a:avLst/>
          </a:prstGeom>
          <a:noFill/>
          <a:ln/>
        </p:spPr>
        <p:txBody>
          <a:bodyPr wrap="none" lIns="0" tIns="0" rIns="0" bIns="0" rtlCol="0" anchor="t"/>
          <a:lstStyle/>
          <a:p>
            <a:pPr marL="0" indent="0" algn="l">
              <a:lnSpc>
                <a:spcPts val="2200"/>
              </a:lnSpc>
              <a:buNone/>
            </a:pPr>
            <a:r>
              <a:rPr lang="en-US" sz="1750" b="1" dirty="0">
                <a:solidFill>
                  <a:srgbClr val="656667"/>
                </a:solidFill>
                <a:latin typeface="Nunito Sans Bold" pitchFamily="34" charset="0"/>
                <a:ea typeface="Nunito Sans Bold" pitchFamily="34" charset="-122"/>
                <a:cs typeface="Nunito Sans Bold" pitchFamily="34" charset="-120"/>
              </a:rPr>
              <a:t>Talent Pipeline Development</a:t>
            </a:r>
            <a:endParaRPr lang="en-US" sz="1750" dirty="0"/>
          </a:p>
        </p:txBody>
      </p:sp>
      <p:sp>
        <p:nvSpPr>
          <p:cNvPr id="13" name="Text 7"/>
          <p:cNvSpPr/>
          <p:nvPr/>
        </p:nvSpPr>
        <p:spPr>
          <a:xfrm>
            <a:off x="634841" y="7439978"/>
            <a:ext cx="7874318" cy="290274"/>
          </a:xfrm>
          <a:prstGeom prst="rect">
            <a:avLst/>
          </a:prstGeom>
          <a:noFill/>
          <a:ln/>
        </p:spPr>
        <p:txBody>
          <a:bodyPr wrap="none" lIns="0" tIns="0" rIns="0" bIns="0" rtlCol="0" anchor="t"/>
          <a:lstStyle/>
          <a:p>
            <a:pPr marL="0" indent="0" algn="l">
              <a:lnSpc>
                <a:spcPts val="2250"/>
              </a:lnSpc>
              <a:buNone/>
            </a:pPr>
            <a:r>
              <a:rPr lang="en-US" sz="1400" dirty="0">
                <a:solidFill>
                  <a:srgbClr val="656667"/>
                </a:solidFill>
                <a:latin typeface="Open Sans" pitchFamily="34" charset="0"/>
                <a:ea typeface="Open Sans" pitchFamily="34" charset="-122"/>
                <a:cs typeface="Open Sans" pitchFamily="34" charset="-120"/>
              </a:rPr>
              <a:t>Building pools of pre-qualified candidates to meet future hiring demands.</a:t>
            </a:r>
            <a:endParaRPr lang="en-US" sz="1400" dirty="0"/>
          </a:p>
        </p:txBody>
      </p:sp>
      <p:pic>
        <p:nvPicPr>
          <p:cNvPr id="14" name="Image 1" descr="preencoded.png">
            <a:extLst>
              <a:ext uri="{FF2B5EF4-FFF2-40B4-BE49-F238E27FC236}">
                <a16:creationId xmlns:a16="http://schemas.microsoft.com/office/drawing/2014/main" id="{1278C82D-6F94-8C54-9B56-111099547476}"/>
              </a:ext>
            </a:extLst>
          </p:cNvPr>
          <p:cNvPicPr>
            <a:picLocks noChangeAspect="1"/>
          </p:cNvPicPr>
          <p:nvPr/>
        </p:nvPicPr>
        <p:blipFill>
          <a:blip r:embed="rId7"/>
          <a:stretch>
            <a:fillRect/>
          </a:stretch>
        </p:blipFill>
        <p:spPr>
          <a:xfrm>
            <a:off x="13213080" y="117281"/>
            <a:ext cx="1188720" cy="285869"/>
          </a:xfrm>
          <a:prstGeom prst="rect">
            <a:avLst/>
          </a:prstGeom>
        </p:spPr>
      </p:pic>
      <p:grpSp>
        <p:nvGrpSpPr>
          <p:cNvPr id="15" name="object 5">
            <a:extLst>
              <a:ext uri="{FF2B5EF4-FFF2-40B4-BE49-F238E27FC236}">
                <a16:creationId xmlns:a16="http://schemas.microsoft.com/office/drawing/2014/main" id="{E8F3763D-DE61-F932-113A-799FC5FEAACE}"/>
              </a:ext>
            </a:extLst>
          </p:cNvPr>
          <p:cNvGrpSpPr/>
          <p:nvPr/>
        </p:nvGrpSpPr>
        <p:grpSpPr>
          <a:xfrm>
            <a:off x="0" y="7976615"/>
            <a:ext cx="14630400" cy="253365"/>
            <a:chOff x="0" y="7976615"/>
            <a:chExt cx="14630400" cy="253365"/>
          </a:xfrm>
        </p:grpSpPr>
        <p:sp>
          <p:nvSpPr>
            <p:cNvPr id="16" name="object 6">
              <a:extLst>
                <a:ext uri="{FF2B5EF4-FFF2-40B4-BE49-F238E27FC236}">
                  <a16:creationId xmlns:a16="http://schemas.microsoft.com/office/drawing/2014/main" id="{DF756E9D-DB19-219D-E3DE-D2A81DAB4392}"/>
                </a:ext>
              </a:extLst>
            </p:cNvPr>
            <p:cNvSpPr/>
            <p:nvPr/>
          </p:nvSpPr>
          <p:spPr>
            <a:xfrm>
              <a:off x="0" y="7976615"/>
              <a:ext cx="8583295" cy="251460"/>
            </a:xfrm>
            <a:custGeom>
              <a:avLst/>
              <a:gdLst/>
              <a:ahLst/>
              <a:cxnLst/>
              <a:rect l="l" t="t" r="r" b="b"/>
              <a:pathLst>
                <a:path w="8583295" h="251459">
                  <a:moveTo>
                    <a:pt x="8583168" y="0"/>
                  </a:moveTo>
                  <a:lnTo>
                    <a:pt x="0" y="0"/>
                  </a:lnTo>
                  <a:lnTo>
                    <a:pt x="0" y="251460"/>
                  </a:lnTo>
                  <a:lnTo>
                    <a:pt x="8583168" y="251460"/>
                  </a:lnTo>
                  <a:lnTo>
                    <a:pt x="8583168" y="0"/>
                  </a:lnTo>
                  <a:close/>
                </a:path>
              </a:pathLst>
            </a:custGeom>
            <a:solidFill>
              <a:srgbClr val="844DE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object 7">
              <a:extLst>
                <a:ext uri="{FF2B5EF4-FFF2-40B4-BE49-F238E27FC236}">
                  <a16:creationId xmlns:a16="http://schemas.microsoft.com/office/drawing/2014/main" id="{ABE62DE8-9A64-A409-CBA0-CDE859A77CF1}"/>
                </a:ext>
              </a:extLst>
            </p:cNvPr>
            <p:cNvSpPr/>
            <p:nvPr/>
          </p:nvSpPr>
          <p:spPr>
            <a:xfrm>
              <a:off x="8581643" y="7976615"/>
              <a:ext cx="6049010" cy="253365"/>
            </a:xfrm>
            <a:custGeom>
              <a:avLst/>
              <a:gdLst/>
              <a:ahLst/>
              <a:cxnLst/>
              <a:rect l="l" t="t" r="r" b="b"/>
              <a:pathLst>
                <a:path w="6049009" h="253365">
                  <a:moveTo>
                    <a:pt x="6048756" y="0"/>
                  </a:moveTo>
                  <a:lnTo>
                    <a:pt x="0" y="0"/>
                  </a:lnTo>
                  <a:lnTo>
                    <a:pt x="0" y="252984"/>
                  </a:lnTo>
                  <a:lnTo>
                    <a:pt x="6048756" y="252984"/>
                  </a:lnTo>
                  <a:lnTo>
                    <a:pt x="6048756" y="0"/>
                  </a:lnTo>
                  <a:close/>
                </a:path>
              </a:pathLst>
            </a:custGeom>
            <a:solidFill>
              <a:srgbClr val="00D7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32817" y="803040"/>
            <a:ext cx="7004090" cy="565071"/>
          </a:xfrm>
          <a:prstGeom prst="rect">
            <a:avLst/>
          </a:prstGeom>
          <a:noFill/>
          <a:ln/>
        </p:spPr>
        <p:txBody>
          <a:bodyPr wrap="none" lIns="0" tIns="0" rIns="0" bIns="0" rtlCol="0" anchor="t"/>
          <a:lstStyle/>
          <a:p>
            <a:pPr marL="0" indent="0">
              <a:lnSpc>
                <a:spcPts val="4400"/>
              </a:lnSpc>
              <a:buNone/>
            </a:pPr>
            <a:r>
              <a:rPr lang="en-US" sz="3550" b="1" dirty="0">
                <a:solidFill>
                  <a:srgbClr val="9966FF"/>
                </a:solidFill>
                <a:latin typeface="Nunito Sans Bold" pitchFamily="34" charset="0"/>
                <a:ea typeface="Nunito Sans Bold" pitchFamily="34" charset="-122"/>
                <a:cs typeface="Nunito Sans Bold" pitchFamily="34" charset="-120"/>
              </a:rPr>
              <a:t>SME Outsourcing Services</a:t>
            </a:r>
            <a:endParaRPr lang="en-US" sz="3550" dirty="0"/>
          </a:p>
        </p:txBody>
      </p:sp>
      <p:sp>
        <p:nvSpPr>
          <p:cNvPr id="4" name="Shape 1"/>
          <p:cNvSpPr/>
          <p:nvPr/>
        </p:nvSpPr>
        <p:spPr>
          <a:xfrm>
            <a:off x="632817" y="2028944"/>
            <a:ext cx="3848814" cy="5007888"/>
          </a:xfrm>
          <a:prstGeom prst="roundRect">
            <a:avLst>
              <a:gd name="adj" fmla="val 1973"/>
            </a:avLst>
          </a:prstGeom>
          <a:solidFill>
            <a:srgbClr val="CCFFF7"/>
          </a:solidFill>
          <a:ln w="7620">
            <a:solidFill>
              <a:srgbClr val="B2E5DD"/>
            </a:solidFill>
            <a:prstDash val="solid"/>
          </a:ln>
        </p:spPr>
        <p:txBody>
          <a:bodyPr/>
          <a:lstStyle/>
          <a:p>
            <a:endParaRPr lang="en-PK"/>
          </a:p>
        </p:txBody>
      </p:sp>
      <p:sp>
        <p:nvSpPr>
          <p:cNvPr id="5" name="Text 2"/>
          <p:cNvSpPr/>
          <p:nvPr/>
        </p:nvSpPr>
        <p:spPr>
          <a:xfrm>
            <a:off x="821174" y="2217301"/>
            <a:ext cx="3472101" cy="565071"/>
          </a:xfrm>
          <a:prstGeom prst="rect">
            <a:avLst/>
          </a:prstGeom>
          <a:noFill/>
          <a:ln/>
        </p:spPr>
        <p:txBody>
          <a:bodyPr wrap="square" lIns="0" tIns="0" rIns="0" bIns="0" rtlCol="0" anchor="t"/>
          <a:lstStyle/>
          <a:p>
            <a:pPr marL="0" indent="0">
              <a:lnSpc>
                <a:spcPts val="2200"/>
              </a:lnSpc>
              <a:buNone/>
            </a:pPr>
            <a:r>
              <a:rPr lang="en-US" sz="1750" b="1" dirty="0">
                <a:solidFill>
                  <a:srgbClr val="656667"/>
                </a:solidFill>
                <a:latin typeface="Nunito Sans Bold" pitchFamily="34" charset="0"/>
                <a:ea typeface="Nunito Sans Bold" pitchFamily="34" charset="-122"/>
                <a:cs typeface="Nunito Sans Bold" pitchFamily="34" charset="-120"/>
              </a:rPr>
              <a:t>Let NOW HR Handle Non-Core HR Functions</a:t>
            </a:r>
            <a:endParaRPr lang="en-US" sz="1750" dirty="0"/>
          </a:p>
        </p:txBody>
      </p:sp>
      <p:sp>
        <p:nvSpPr>
          <p:cNvPr id="6" name="Text 3"/>
          <p:cNvSpPr/>
          <p:nvPr/>
        </p:nvSpPr>
        <p:spPr>
          <a:xfrm>
            <a:off x="821174" y="2890838"/>
            <a:ext cx="3472101" cy="867966"/>
          </a:xfrm>
          <a:prstGeom prst="rect">
            <a:avLst/>
          </a:prstGeom>
          <a:noFill/>
          <a:ln/>
        </p:spPr>
        <p:txBody>
          <a:bodyPr wrap="square" lIns="0" tIns="0" rIns="0" bIns="0" rtlCol="0" anchor="t"/>
          <a:lstStyle/>
          <a:p>
            <a:pPr marL="0" indent="0">
              <a:lnSpc>
                <a:spcPts val="2250"/>
              </a:lnSpc>
              <a:buNone/>
            </a:pPr>
            <a:r>
              <a:rPr lang="en-US" sz="1400" dirty="0">
                <a:solidFill>
                  <a:srgbClr val="656667"/>
                </a:solidFill>
                <a:latin typeface="Open Sans" pitchFamily="34" charset="0"/>
                <a:ea typeface="Open Sans" pitchFamily="34" charset="-122"/>
                <a:cs typeface="Open Sans" pitchFamily="34" charset="-120"/>
              </a:rPr>
              <a:t>Let NOW HR handle non-core HR functions so you can focus on your strategic priorities.</a:t>
            </a:r>
            <a:endParaRPr lang="en-US" sz="1400" dirty="0"/>
          </a:p>
        </p:txBody>
      </p:sp>
      <p:sp>
        <p:nvSpPr>
          <p:cNvPr id="7" name="Shape 4"/>
          <p:cNvSpPr/>
          <p:nvPr/>
        </p:nvSpPr>
        <p:spPr>
          <a:xfrm>
            <a:off x="4662368" y="2028944"/>
            <a:ext cx="3848814" cy="5007888"/>
          </a:xfrm>
          <a:prstGeom prst="roundRect">
            <a:avLst>
              <a:gd name="adj" fmla="val 1973"/>
            </a:avLst>
          </a:prstGeom>
          <a:solidFill>
            <a:srgbClr val="CCFFF7"/>
          </a:solidFill>
          <a:ln w="7620">
            <a:solidFill>
              <a:srgbClr val="B2E5DD"/>
            </a:solidFill>
            <a:prstDash val="solid"/>
          </a:ln>
        </p:spPr>
        <p:txBody>
          <a:bodyPr/>
          <a:lstStyle/>
          <a:p>
            <a:endParaRPr lang="en-PK"/>
          </a:p>
        </p:txBody>
      </p:sp>
      <p:sp>
        <p:nvSpPr>
          <p:cNvPr id="8" name="Text 5"/>
          <p:cNvSpPr/>
          <p:nvPr/>
        </p:nvSpPr>
        <p:spPr>
          <a:xfrm>
            <a:off x="4850725" y="2217301"/>
            <a:ext cx="2260402" cy="282535"/>
          </a:xfrm>
          <a:prstGeom prst="rect">
            <a:avLst/>
          </a:prstGeom>
          <a:noFill/>
          <a:ln/>
        </p:spPr>
        <p:txBody>
          <a:bodyPr wrap="none" lIns="0" tIns="0" rIns="0" bIns="0" rtlCol="0" anchor="t"/>
          <a:lstStyle/>
          <a:p>
            <a:pPr marL="0" indent="0">
              <a:lnSpc>
                <a:spcPts val="2200"/>
              </a:lnSpc>
              <a:buNone/>
            </a:pPr>
            <a:r>
              <a:rPr lang="en-US" sz="1750" b="1" dirty="0">
                <a:solidFill>
                  <a:srgbClr val="656667"/>
                </a:solidFill>
                <a:latin typeface="Nunito Sans Bold" pitchFamily="34" charset="0"/>
                <a:ea typeface="Nunito Sans Bold" pitchFamily="34" charset="-122"/>
                <a:cs typeface="Nunito Sans Bold" pitchFamily="34" charset="-120"/>
              </a:rPr>
              <a:t>Service Details</a:t>
            </a:r>
            <a:endParaRPr lang="en-US" sz="1750" dirty="0"/>
          </a:p>
        </p:txBody>
      </p:sp>
      <p:sp>
        <p:nvSpPr>
          <p:cNvPr id="9" name="Text 6"/>
          <p:cNvSpPr/>
          <p:nvPr/>
        </p:nvSpPr>
        <p:spPr>
          <a:xfrm>
            <a:off x="4850725" y="2608302"/>
            <a:ext cx="3472101" cy="867966"/>
          </a:xfrm>
          <a:prstGeom prst="rect">
            <a:avLst/>
          </a:prstGeom>
          <a:noFill/>
          <a:ln/>
        </p:spPr>
        <p:txBody>
          <a:bodyPr wrap="square" lIns="0" tIns="0" rIns="0" bIns="0" rtlCol="0" anchor="t"/>
          <a:lstStyle/>
          <a:p>
            <a:pPr marL="342900" indent="-342900" algn="l">
              <a:lnSpc>
                <a:spcPts val="2250"/>
              </a:lnSpc>
              <a:buSzPct val="100000"/>
              <a:buChar char="•"/>
            </a:pPr>
            <a:r>
              <a:rPr lang="en-US" sz="1400" dirty="0">
                <a:solidFill>
                  <a:srgbClr val="656667"/>
                </a:solidFill>
                <a:latin typeface="Open Sans" pitchFamily="34" charset="0"/>
                <a:ea typeface="Open Sans" pitchFamily="34" charset="-122"/>
                <a:cs typeface="Open Sans" pitchFamily="34" charset="-120"/>
              </a:rPr>
              <a:t>Payroll Management: Managing end-to-end payroll processes to ensure compliance and accuracy.</a:t>
            </a:r>
            <a:endParaRPr lang="en-US" sz="1400" dirty="0"/>
          </a:p>
        </p:txBody>
      </p:sp>
      <p:sp>
        <p:nvSpPr>
          <p:cNvPr id="10" name="Text 7"/>
          <p:cNvSpPr/>
          <p:nvPr/>
        </p:nvSpPr>
        <p:spPr>
          <a:xfrm>
            <a:off x="4850725" y="3587196"/>
            <a:ext cx="3472101" cy="1157288"/>
          </a:xfrm>
          <a:prstGeom prst="rect">
            <a:avLst/>
          </a:prstGeom>
          <a:noFill/>
          <a:ln/>
        </p:spPr>
        <p:txBody>
          <a:bodyPr wrap="square" lIns="0" tIns="0" rIns="0" bIns="0" rtlCol="0" anchor="t"/>
          <a:lstStyle/>
          <a:p>
            <a:pPr marL="342900" indent="-342900" algn="l">
              <a:lnSpc>
                <a:spcPts val="2250"/>
              </a:lnSpc>
              <a:buSzPct val="100000"/>
              <a:buChar char="•"/>
            </a:pPr>
            <a:r>
              <a:rPr lang="en-US" sz="1400" dirty="0">
                <a:solidFill>
                  <a:srgbClr val="656667"/>
                </a:solidFill>
                <a:latin typeface="Open Sans" pitchFamily="34" charset="0"/>
                <a:ea typeface="Open Sans" pitchFamily="34" charset="-122"/>
                <a:cs typeface="Open Sans" pitchFamily="34" charset="-120"/>
              </a:rPr>
              <a:t>HR Process Management: Overseeing employee life cycles, from posting to onboarding, as a third-party provider.</a:t>
            </a:r>
            <a:endParaRPr lang="en-US" sz="1400" dirty="0"/>
          </a:p>
        </p:txBody>
      </p:sp>
      <p:sp>
        <p:nvSpPr>
          <p:cNvPr id="11" name="Text 8"/>
          <p:cNvSpPr/>
          <p:nvPr/>
        </p:nvSpPr>
        <p:spPr>
          <a:xfrm>
            <a:off x="4850725" y="4585072"/>
            <a:ext cx="3472101" cy="1157288"/>
          </a:xfrm>
          <a:prstGeom prst="rect">
            <a:avLst/>
          </a:prstGeom>
          <a:noFill/>
          <a:ln/>
        </p:spPr>
        <p:txBody>
          <a:bodyPr wrap="square" lIns="0" tIns="0" rIns="0" bIns="0" rtlCol="0" anchor="t"/>
          <a:lstStyle/>
          <a:p>
            <a:pPr marL="342900" indent="-342900" algn="l">
              <a:lnSpc>
                <a:spcPts val="2250"/>
              </a:lnSpc>
              <a:buSzPct val="100000"/>
              <a:buChar char="•"/>
            </a:pPr>
            <a:r>
              <a:rPr lang="en-US" sz="1400" dirty="0">
                <a:solidFill>
                  <a:srgbClr val="656667"/>
                </a:solidFill>
                <a:latin typeface="Open Sans" pitchFamily="34" charset="0"/>
                <a:ea typeface="Open Sans" pitchFamily="34" charset="-122"/>
                <a:cs typeface="Open Sans" pitchFamily="34" charset="-120"/>
              </a:rPr>
              <a:t>HR Operations: Outsourcing HR administration, including benefits management, attendance, and employee records.</a:t>
            </a:r>
            <a:endParaRPr lang="en-US" sz="1400" dirty="0"/>
          </a:p>
        </p:txBody>
      </p:sp>
      <p:sp>
        <p:nvSpPr>
          <p:cNvPr id="12" name="Text 9"/>
          <p:cNvSpPr/>
          <p:nvPr/>
        </p:nvSpPr>
        <p:spPr>
          <a:xfrm>
            <a:off x="4850725" y="5980509"/>
            <a:ext cx="3472101" cy="867966"/>
          </a:xfrm>
          <a:prstGeom prst="rect">
            <a:avLst/>
          </a:prstGeom>
          <a:noFill/>
          <a:ln/>
        </p:spPr>
        <p:txBody>
          <a:bodyPr wrap="square" lIns="0" tIns="0" rIns="0" bIns="0" rtlCol="0" anchor="t"/>
          <a:lstStyle/>
          <a:p>
            <a:pPr marL="342900" indent="-342900" algn="l">
              <a:lnSpc>
                <a:spcPts val="2250"/>
              </a:lnSpc>
              <a:buSzPct val="100000"/>
              <a:buChar char="•"/>
            </a:pPr>
            <a:r>
              <a:rPr lang="en-US" sz="1400" dirty="0">
                <a:solidFill>
                  <a:srgbClr val="656667"/>
                </a:solidFill>
                <a:latin typeface="Open Sans" pitchFamily="34" charset="0"/>
                <a:ea typeface="Open Sans" pitchFamily="34" charset="-122"/>
                <a:cs typeface="Open Sans" pitchFamily="34" charset="-120"/>
              </a:rPr>
              <a:t>Contract and Temporary Staffing: Providing skilled, vetted professionals for short-term or project-based roles.</a:t>
            </a:r>
            <a:endParaRPr lang="en-US" sz="1400" dirty="0"/>
          </a:p>
        </p:txBody>
      </p:sp>
      <p:pic>
        <p:nvPicPr>
          <p:cNvPr id="13" name="Image 0" descr="preencoded.png">
            <a:extLst>
              <a:ext uri="{FF2B5EF4-FFF2-40B4-BE49-F238E27FC236}">
                <a16:creationId xmlns:a16="http://schemas.microsoft.com/office/drawing/2014/main" id="{A818EF6D-F363-8492-8EEF-977004BA65C8}"/>
              </a:ext>
            </a:extLst>
          </p:cNvPr>
          <p:cNvPicPr>
            <a:picLocks noChangeAspect="1"/>
          </p:cNvPicPr>
          <p:nvPr/>
        </p:nvPicPr>
        <p:blipFill>
          <a:blip r:embed="rId3"/>
          <a:stretch>
            <a:fillRect/>
          </a:stretch>
        </p:blipFill>
        <p:spPr>
          <a:xfrm>
            <a:off x="8885843" y="2358568"/>
            <a:ext cx="5399584" cy="3779618"/>
          </a:xfrm>
          <a:prstGeom prst="rect">
            <a:avLst/>
          </a:prstGeom>
        </p:spPr>
      </p:pic>
      <p:pic>
        <p:nvPicPr>
          <p:cNvPr id="14" name="Image 1" descr="preencoded.png">
            <a:extLst>
              <a:ext uri="{FF2B5EF4-FFF2-40B4-BE49-F238E27FC236}">
                <a16:creationId xmlns:a16="http://schemas.microsoft.com/office/drawing/2014/main" id="{2B5001F5-A87E-93B3-D728-299F19164DE2}"/>
              </a:ext>
            </a:extLst>
          </p:cNvPr>
          <p:cNvPicPr>
            <a:picLocks noChangeAspect="1"/>
          </p:cNvPicPr>
          <p:nvPr/>
        </p:nvPicPr>
        <p:blipFill>
          <a:blip r:embed="rId4"/>
          <a:stretch>
            <a:fillRect/>
          </a:stretch>
        </p:blipFill>
        <p:spPr>
          <a:xfrm>
            <a:off x="13213080" y="117281"/>
            <a:ext cx="1188720" cy="285869"/>
          </a:xfrm>
          <a:prstGeom prst="rect">
            <a:avLst/>
          </a:prstGeom>
        </p:spPr>
      </p:pic>
      <p:grpSp>
        <p:nvGrpSpPr>
          <p:cNvPr id="15" name="object 5">
            <a:extLst>
              <a:ext uri="{FF2B5EF4-FFF2-40B4-BE49-F238E27FC236}">
                <a16:creationId xmlns:a16="http://schemas.microsoft.com/office/drawing/2014/main" id="{6AD3B0C8-3E01-8740-420D-95716EA4DE6F}"/>
              </a:ext>
            </a:extLst>
          </p:cNvPr>
          <p:cNvGrpSpPr/>
          <p:nvPr/>
        </p:nvGrpSpPr>
        <p:grpSpPr>
          <a:xfrm>
            <a:off x="0" y="7976615"/>
            <a:ext cx="14630400" cy="253365"/>
            <a:chOff x="0" y="7976615"/>
            <a:chExt cx="14630400" cy="253365"/>
          </a:xfrm>
        </p:grpSpPr>
        <p:sp>
          <p:nvSpPr>
            <p:cNvPr id="16" name="object 6">
              <a:extLst>
                <a:ext uri="{FF2B5EF4-FFF2-40B4-BE49-F238E27FC236}">
                  <a16:creationId xmlns:a16="http://schemas.microsoft.com/office/drawing/2014/main" id="{A5CFE63D-D591-20FD-2EAB-3E57C1726694}"/>
                </a:ext>
              </a:extLst>
            </p:cNvPr>
            <p:cNvSpPr/>
            <p:nvPr/>
          </p:nvSpPr>
          <p:spPr>
            <a:xfrm>
              <a:off x="0" y="7976615"/>
              <a:ext cx="8583295" cy="251460"/>
            </a:xfrm>
            <a:custGeom>
              <a:avLst/>
              <a:gdLst/>
              <a:ahLst/>
              <a:cxnLst/>
              <a:rect l="l" t="t" r="r" b="b"/>
              <a:pathLst>
                <a:path w="8583295" h="251459">
                  <a:moveTo>
                    <a:pt x="8583168" y="0"/>
                  </a:moveTo>
                  <a:lnTo>
                    <a:pt x="0" y="0"/>
                  </a:lnTo>
                  <a:lnTo>
                    <a:pt x="0" y="251460"/>
                  </a:lnTo>
                  <a:lnTo>
                    <a:pt x="8583168" y="251460"/>
                  </a:lnTo>
                  <a:lnTo>
                    <a:pt x="8583168" y="0"/>
                  </a:lnTo>
                  <a:close/>
                </a:path>
              </a:pathLst>
            </a:custGeom>
            <a:solidFill>
              <a:srgbClr val="844DE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object 7">
              <a:extLst>
                <a:ext uri="{FF2B5EF4-FFF2-40B4-BE49-F238E27FC236}">
                  <a16:creationId xmlns:a16="http://schemas.microsoft.com/office/drawing/2014/main" id="{F8D2461E-65FE-FF4A-DAB7-826A689632DE}"/>
                </a:ext>
              </a:extLst>
            </p:cNvPr>
            <p:cNvSpPr/>
            <p:nvPr/>
          </p:nvSpPr>
          <p:spPr>
            <a:xfrm>
              <a:off x="8581643" y="7976615"/>
              <a:ext cx="6049010" cy="253365"/>
            </a:xfrm>
            <a:custGeom>
              <a:avLst/>
              <a:gdLst/>
              <a:ahLst/>
              <a:cxnLst/>
              <a:rect l="l" t="t" r="r" b="b"/>
              <a:pathLst>
                <a:path w="6049009" h="253365">
                  <a:moveTo>
                    <a:pt x="6048756" y="0"/>
                  </a:moveTo>
                  <a:lnTo>
                    <a:pt x="0" y="0"/>
                  </a:lnTo>
                  <a:lnTo>
                    <a:pt x="0" y="252984"/>
                  </a:lnTo>
                  <a:lnTo>
                    <a:pt x="6048756" y="252984"/>
                  </a:lnTo>
                  <a:lnTo>
                    <a:pt x="6048756" y="0"/>
                  </a:lnTo>
                  <a:close/>
                </a:path>
              </a:pathLst>
            </a:custGeom>
            <a:solidFill>
              <a:srgbClr val="00D7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1198840"/>
            <a:ext cx="5670590" cy="708779"/>
          </a:xfrm>
          <a:prstGeom prst="rect">
            <a:avLst/>
          </a:prstGeom>
          <a:noFill/>
          <a:ln/>
        </p:spPr>
        <p:txBody>
          <a:bodyPr wrap="none" lIns="0" tIns="0" rIns="0" bIns="0" rtlCol="0" anchor="t"/>
          <a:lstStyle/>
          <a:p>
            <a:pPr marL="0" indent="0">
              <a:lnSpc>
                <a:spcPts val="5550"/>
              </a:lnSpc>
              <a:buNone/>
            </a:pPr>
            <a:r>
              <a:rPr lang="en-US" sz="4450" b="1" dirty="0">
                <a:solidFill>
                  <a:srgbClr val="9966FF"/>
                </a:solidFill>
                <a:latin typeface="Nunito Sans Bold" pitchFamily="34" charset="0"/>
                <a:ea typeface="Nunito Sans Bold" pitchFamily="34" charset="-122"/>
                <a:cs typeface="Nunito Sans Bold" pitchFamily="34" charset="-120"/>
              </a:rPr>
              <a:t>Who We Are</a:t>
            </a:r>
            <a:endParaRPr lang="en-US" sz="4450" dirty="0"/>
          </a:p>
        </p:txBody>
      </p:sp>
      <p:sp>
        <p:nvSpPr>
          <p:cNvPr id="3" name="Text 1"/>
          <p:cNvSpPr/>
          <p:nvPr/>
        </p:nvSpPr>
        <p:spPr>
          <a:xfrm>
            <a:off x="793790" y="2451854"/>
            <a:ext cx="6244709" cy="2177415"/>
          </a:xfrm>
          <a:prstGeom prst="rect">
            <a:avLst/>
          </a:prstGeom>
          <a:noFill/>
          <a:ln/>
        </p:spPr>
        <p:txBody>
          <a:bodyPr wrap="square" lIns="0" tIns="0" rIns="0" bIns="0" rtlCol="0" anchor="t"/>
          <a:lstStyle/>
          <a:p>
            <a:pPr marL="0" indent="0" algn="just">
              <a:lnSpc>
                <a:spcPts val="2850"/>
              </a:lnSpc>
              <a:buNone/>
            </a:pPr>
            <a:r>
              <a:rPr lang="en-US" sz="1750" dirty="0">
                <a:solidFill>
                  <a:srgbClr val="656667"/>
                </a:solidFill>
                <a:latin typeface="Open Sans" pitchFamily="34" charset="0"/>
                <a:ea typeface="Open Sans" pitchFamily="34" charset="-122"/>
                <a:cs typeface="Open Sans" pitchFamily="34" charset="-120"/>
              </a:rPr>
              <a:t>Founded in 2020, NOW HR is a premier management consulting firm specializing in human resources. With a deep understanding of industry dynamics and a robust global network, we partner with businesses to craft tailored solutions that address the complexities of the modern workforce.</a:t>
            </a:r>
            <a:endParaRPr lang="en-US" sz="1750" dirty="0"/>
          </a:p>
        </p:txBody>
      </p:sp>
      <p:sp>
        <p:nvSpPr>
          <p:cNvPr id="4" name="Text 2"/>
          <p:cNvSpPr/>
          <p:nvPr/>
        </p:nvSpPr>
        <p:spPr>
          <a:xfrm>
            <a:off x="793790" y="4833342"/>
            <a:ext cx="6244709" cy="1814513"/>
          </a:xfrm>
          <a:prstGeom prst="rect">
            <a:avLst/>
          </a:prstGeom>
          <a:noFill/>
          <a:ln/>
        </p:spPr>
        <p:txBody>
          <a:bodyPr wrap="square" lIns="0" tIns="0" rIns="0" bIns="0" rtlCol="0" anchor="t"/>
          <a:lstStyle/>
          <a:p>
            <a:pPr marL="0" indent="0" algn="just">
              <a:lnSpc>
                <a:spcPts val="2850"/>
              </a:lnSpc>
              <a:buNone/>
            </a:pPr>
            <a:r>
              <a:rPr lang="en-US" sz="1750" dirty="0">
                <a:solidFill>
                  <a:srgbClr val="656667"/>
                </a:solidFill>
                <a:latin typeface="Open Sans" pitchFamily="34" charset="0"/>
                <a:ea typeface="Open Sans" pitchFamily="34" charset="-122"/>
                <a:cs typeface="Open Sans" pitchFamily="34" charset="-120"/>
              </a:rPr>
              <a:t>Our expertise spans executive search, organizational transformation, leadership development, diversity and inclusion, and rewards design. We empower organizations to build high-performing teams, foster inclusive cultures, and navigate challenges in today's competitive landscape.</a:t>
            </a:r>
            <a:endParaRPr lang="en-US" sz="1750" dirty="0"/>
          </a:p>
        </p:txBody>
      </p:sp>
      <p:pic>
        <p:nvPicPr>
          <p:cNvPr id="6" name="Image 1" descr="preencoded.png"/>
          <p:cNvPicPr>
            <a:picLocks noChangeAspect="1"/>
          </p:cNvPicPr>
          <p:nvPr/>
        </p:nvPicPr>
        <p:blipFill>
          <a:blip r:embed="rId3"/>
          <a:stretch>
            <a:fillRect/>
          </a:stretch>
        </p:blipFill>
        <p:spPr>
          <a:xfrm>
            <a:off x="13213080" y="228600"/>
            <a:ext cx="1188720" cy="285869"/>
          </a:xfrm>
          <a:prstGeom prst="rect">
            <a:avLst/>
          </a:prstGeom>
        </p:spPr>
      </p:pic>
      <p:pic>
        <p:nvPicPr>
          <p:cNvPr id="7" name="Image 0" descr="preencoded.png">
            <a:extLst>
              <a:ext uri="{FF2B5EF4-FFF2-40B4-BE49-F238E27FC236}">
                <a16:creationId xmlns:a16="http://schemas.microsoft.com/office/drawing/2014/main" id="{6DD369CD-A014-0B14-A069-50F16240D184}"/>
              </a:ext>
            </a:extLst>
          </p:cNvPr>
          <p:cNvPicPr>
            <a:picLocks noChangeAspect="1"/>
          </p:cNvPicPr>
          <p:nvPr/>
        </p:nvPicPr>
        <p:blipFill>
          <a:blip r:embed="rId4"/>
          <a:stretch>
            <a:fillRect/>
          </a:stretch>
        </p:blipFill>
        <p:spPr>
          <a:xfrm>
            <a:off x="9764202" y="691070"/>
            <a:ext cx="4866199" cy="7299300"/>
          </a:xfrm>
          <a:prstGeom prst="rect">
            <a:avLst/>
          </a:prstGeom>
        </p:spPr>
      </p:pic>
      <p:grpSp>
        <p:nvGrpSpPr>
          <p:cNvPr id="8" name="object 5">
            <a:extLst>
              <a:ext uri="{FF2B5EF4-FFF2-40B4-BE49-F238E27FC236}">
                <a16:creationId xmlns:a16="http://schemas.microsoft.com/office/drawing/2014/main" id="{CA2A0A9D-9ACD-FDB4-A5DF-F197F6457EDB}"/>
              </a:ext>
            </a:extLst>
          </p:cNvPr>
          <p:cNvGrpSpPr/>
          <p:nvPr/>
        </p:nvGrpSpPr>
        <p:grpSpPr>
          <a:xfrm>
            <a:off x="0" y="7976615"/>
            <a:ext cx="14630400" cy="253365"/>
            <a:chOff x="0" y="7976615"/>
            <a:chExt cx="14630400" cy="253365"/>
          </a:xfrm>
        </p:grpSpPr>
        <p:sp>
          <p:nvSpPr>
            <p:cNvPr id="9" name="object 6">
              <a:extLst>
                <a:ext uri="{FF2B5EF4-FFF2-40B4-BE49-F238E27FC236}">
                  <a16:creationId xmlns:a16="http://schemas.microsoft.com/office/drawing/2014/main" id="{591FA5CE-86B9-0963-6B33-D1518112D753}"/>
                </a:ext>
              </a:extLst>
            </p:cNvPr>
            <p:cNvSpPr/>
            <p:nvPr/>
          </p:nvSpPr>
          <p:spPr>
            <a:xfrm>
              <a:off x="0" y="7976615"/>
              <a:ext cx="8583295" cy="251460"/>
            </a:xfrm>
            <a:custGeom>
              <a:avLst/>
              <a:gdLst/>
              <a:ahLst/>
              <a:cxnLst/>
              <a:rect l="l" t="t" r="r" b="b"/>
              <a:pathLst>
                <a:path w="8583295" h="251459">
                  <a:moveTo>
                    <a:pt x="8583168" y="0"/>
                  </a:moveTo>
                  <a:lnTo>
                    <a:pt x="0" y="0"/>
                  </a:lnTo>
                  <a:lnTo>
                    <a:pt x="0" y="251460"/>
                  </a:lnTo>
                  <a:lnTo>
                    <a:pt x="8583168" y="251460"/>
                  </a:lnTo>
                  <a:lnTo>
                    <a:pt x="8583168" y="0"/>
                  </a:lnTo>
                  <a:close/>
                </a:path>
              </a:pathLst>
            </a:custGeom>
            <a:solidFill>
              <a:srgbClr val="844DE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7">
              <a:extLst>
                <a:ext uri="{FF2B5EF4-FFF2-40B4-BE49-F238E27FC236}">
                  <a16:creationId xmlns:a16="http://schemas.microsoft.com/office/drawing/2014/main" id="{CA1C836E-7B6B-BF38-EE5C-B2C6534FA9FA}"/>
                </a:ext>
              </a:extLst>
            </p:cNvPr>
            <p:cNvSpPr/>
            <p:nvPr/>
          </p:nvSpPr>
          <p:spPr>
            <a:xfrm>
              <a:off x="8581643" y="7976615"/>
              <a:ext cx="6049010" cy="253365"/>
            </a:xfrm>
            <a:custGeom>
              <a:avLst/>
              <a:gdLst/>
              <a:ahLst/>
              <a:cxnLst/>
              <a:rect l="l" t="t" r="r" b="b"/>
              <a:pathLst>
                <a:path w="6049009" h="253365">
                  <a:moveTo>
                    <a:pt x="6048756" y="0"/>
                  </a:moveTo>
                  <a:lnTo>
                    <a:pt x="0" y="0"/>
                  </a:lnTo>
                  <a:lnTo>
                    <a:pt x="0" y="252984"/>
                  </a:lnTo>
                  <a:lnTo>
                    <a:pt x="6048756" y="252984"/>
                  </a:lnTo>
                  <a:lnTo>
                    <a:pt x="6048756" y="0"/>
                  </a:lnTo>
                  <a:close/>
                </a:path>
              </a:pathLst>
            </a:custGeom>
            <a:solidFill>
              <a:srgbClr val="00D7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709863"/>
          </a:xfrm>
          <a:prstGeom prst="rect">
            <a:avLst/>
          </a:prstGeom>
        </p:spPr>
      </p:pic>
      <p:sp>
        <p:nvSpPr>
          <p:cNvPr id="3" name="Text 0"/>
          <p:cNvSpPr/>
          <p:nvPr/>
        </p:nvSpPr>
        <p:spPr>
          <a:xfrm>
            <a:off x="758666" y="3306128"/>
            <a:ext cx="10067687" cy="677466"/>
          </a:xfrm>
          <a:prstGeom prst="rect">
            <a:avLst/>
          </a:prstGeom>
          <a:noFill/>
          <a:ln/>
        </p:spPr>
        <p:txBody>
          <a:bodyPr wrap="none" lIns="0" tIns="0" rIns="0" bIns="0" rtlCol="0" anchor="t"/>
          <a:lstStyle/>
          <a:p>
            <a:pPr marL="0" indent="0">
              <a:lnSpc>
                <a:spcPts val="5300"/>
              </a:lnSpc>
              <a:buNone/>
            </a:pPr>
            <a:r>
              <a:rPr lang="en-US" sz="4250" b="1" dirty="0">
                <a:solidFill>
                  <a:srgbClr val="9966FF"/>
                </a:solidFill>
                <a:latin typeface="Nunito Sans Bold" pitchFamily="34" charset="0"/>
                <a:ea typeface="Nunito Sans Bold" pitchFamily="34" charset="-122"/>
                <a:cs typeface="Nunito Sans Bold" pitchFamily="34" charset="-120"/>
              </a:rPr>
              <a:t>Payroll Outsourcing and HR Technology</a:t>
            </a:r>
            <a:endParaRPr lang="en-US" sz="4250" dirty="0"/>
          </a:p>
        </p:txBody>
      </p:sp>
      <p:sp>
        <p:nvSpPr>
          <p:cNvPr id="4" name="Text 1"/>
          <p:cNvSpPr/>
          <p:nvPr/>
        </p:nvSpPr>
        <p:spPr>
          <a:xfrm>
            <a:off x="758666" y="4308753"/>
            <a:ext cx="13113068" cy="346829"/>
          </a:xfrm>
          <a:prstGeom prst="rect">
            <a:avLst/>
          </a:prstGeom>
          <a:noFill/>
          <a:ln/>
        </p:spPr>
        <p:txBody>
          <a:bodyPr wrap="none" lIns="0" tIns="0" rIns="0" bIns="0" rtlCol="0" anchor="t"/>
          <a:lstStyle/>
          <a:p>
            <a:pPr marL="0" indent="0">
              <a:lnSpc>
                <a:spcPts val="2700"/>
              </a:lnSpc>
              <a:buNone/>
            </a:pPr>
            <a:r>
              <a:rPr lang="en-US" sz="1700" dirty="0">
                <a:solidFill>
                  <a:srgbClr val="656667"/>
                </a:solidFill>
                <a:latin typeface="Open Sans" pitchFamily="34" charset="0"/>
                <a:ea typeface="Open Sans" pitchFamily="34" charset="-122"/>
                <a:cs typeface="Open Sans" pitchFamily="34" charset="-120"/>
              </a:rPr>
              <a:t>Streamline HR operations with advanced technology solutions.</a:t>
            </a:r>
            <a:endParaRPr lang="en-US" sz="1700" dirty="0"/>
          </a:p>
        </p:txBody>
      </p:sp>
      <p:sp>
        <p:nvSpPr>
          <p:cNvPr id="5" name="Text 2"/>
          <p:cNvSpPr/>
          <p:nvPr/>
        </p:nvSpPr>
        <p:spPr>
          <a:xfrm>
            <a:off x="758666" y="4980742"/>
            <a:ext cx="3251835" cy="406360"/>
          </a:xfrm>
          <a:prstGeom prst="rect">
            <a:avLst/>
          </a:prstGeom>
          <a:noFill/>
          <a:ln/>
        </p:spPr>
        <p:txBody>
          <a:bodyPr wrap="none" lIns="0" tIns="0" rIns="0" bIns="0" rtlCol="0" anchor="t"/>
          <a:lstStyle/>
          <a:p>
            <a:pPr marL="0" indent="0">
              <a:lnSpc>
                <a:spcPts val="3200"/>
              </a:lnSpc>
              <a:buNone/>
            </a:pPr>
            <a:r>
              <a:rPr lang="en-US" sz="2550" b="1" dirty="0">
                <a:solidFill>
                  <a:srgbClr val="9966FF"/>
                </a:solidFill>
                <a:latin typeface="Nunito Sans Bold" pitchFamily="34" charset="0"/>
                <a:ea typeface="Nunito Sans Bold" pitchFamily="34" charset="-122"/>
                <a:cs typeface="Nunito Sans Bold" pitchFamily="34" charset="-120"/>
              </a:rPr>
              <a:t>Service Details:</a:t>
            </a:r>
            <a:endParaRPr lang="en-US" sz="2550" dirty="0"/>
          </a:p>
        </p:txBody>
      </p:sp>
      <p:pic>
        <p:nvPicPr>
          <p:cNvPr id="6" name="Image 1" descr="preencoded.png"/>
          <p:cNvPicPr>
            <a:picLocks noChangeAspect="1"/>
          </p:cNvPicPr>
          <p:nvPr/>
        </p:nvPicPr>
        <p:blipFill>
          <a:blip r:embed="rId4"/>
          <a:stretch>
            <a:fillRect/>
          </a:stretch>
        </p:blipFill>
        <p:spPr>
          <a:xfrm>
            <a:off x="758666" y="5712262"/>
            <a:ext cx="541973" cy="541972"/>
          </a:xfrm>
          <a:prstGeom prst="rect">
            <a:avLst/>
          </a:prstGeom>
        </p:spPr>
      </p:pic>
      <p:sp>
        <p:nvSpPr>
          <p:cNvPr id="7" name="Text 3"/>
          <p:cNvSpPr/>
          <p:nvPr/>
        </p:nvSpPr>
        <p:spPr>
          <a:xfrm>
            <a:off x="758666" y="6470928"/>
            <a:ext cx="3409950" cy="338733"/>
          </a:xfrm>
          <a:prstGeom prst="rect">
            <a:avLst/>
          </a:prstGeom>
          <a:noFill/>
          <a:ln/>
        </p:spPr>
        <p:txBody>
          <a:bodyPr wrap="none" lIns="0" tIns="0" rIns="0" bIns="0" rtlCol="0" anchor="t"/>
          <a:lstStyle/>
          <a:p>
            <a:pPr marL="0" indent="0" algn="l">
              <a:lnSpc>
                <a:spcPts val="2650"/>
              </a:lnSpc>
              <a:buNone/>
            </a:pPr>
            <a:r>
              <a:rPr lang="en-US" sz="2100" b="1" dirty="0">
                <a:solidFill>
                  <a:srgbClr val="656667"/>
                </a:solidFill>
                <a:latin typeface="Nunito Sans Bold" pitchFamily="34" charset="0"/>
                <a:ea typeface="Nunito Sans Bold" pitchFamily="34" charset="-122"/>
                <a:cs typeface="Nunito Sans Bold" pitchFamily="34" charset="-120"/>
              </a:rPr>
              <a:t>Integrated Payroll Systems</a:t>
            </a:r>
            <a:endParaRPr lang="en-US" sz="2100" dirty="0"/>
          </a:p>
        </p:txBody>
      </p:sp>
      <p:sp>
        <p:nvSpPr>
          <p:cNvPr id="8" name="Text 4"/>
          <p:cNvSpPr/>
          <p:nvPr/>
        </p:nvSpPr>
        <p:spPr>
          <a:xfrm>
            <a:off x="758666" y="6939677"/>
            <a:ext cx="4154210" cy="693658"/>
          </a:xfrm>
          <a:prstGeom prst="rect">
            <a:avLst/>
          </a:prstGeom>
          <a:noFill/>
          <a:ln/>
        </p:spPr>
        <p:txBody>
          <a:bodyPr wrap="square" lIns="0" tIns="0" rIns="0" bIns="0" rtlCol="0" anchor="t"/>
          <a:lstStyle/>
          <a:p>
            <a:pPr marL="0" indent="0" algn="l">
              <a:lnSpc>
                <a:spcPts val="2700"/>
              </a:lnSpc>
              <a:buNone/>
            </a:pPr>
            <a:r>
              <a:rPr lang="en-US" sz="1700" dirty="0">
                <a:solidFill>
                  <a:srgbClr val="656667"/>
                </a:solidFill>
                <a:latin typeface="Open Sans" pitchFamily="34" charset="0"/>
                <a:ea typeface="Open Sans" pitchFamily="34" charset="-122"/>
                <a:cs typeface="Open Sans" pitchFamily="34" charset="-120"/>
              </a:rPr>
              <a:t>Ensuring accurate, compliant, and efficient payroll management.</a:t>
            </a:r>
            <a:endParaRPr lang="en-US" sz="1700" dirty="0"/>
          </a:p>
        </p:txBody>
      </p:sp>
      <p:pic>
        <p:nvPicPr>
          <p:cNvPr id="9" name="Image 2" descr="preencoded.png"/>
          <p:cNvPicPr>
            <a:picLocks noChangeAspect="1"/>
          </p:cNvPicPr>
          <p:nvPr/>
        </p:nvPicPr>
        <p:blipFill>
          <a:blip r:embed="rId5"/>
          <a:stretch>
            <a:fillRect/>
          </a:stretch>
        </p:blipFill>
        <p:spPr>
          <a:xfrm>
            <a:off x="5238036" y="5712262"/>
            <a:ext cx="541973" cy="541972"/>
          </a:xfrm>
          <a:prstGeom prst="rect">
            <a:avLst/>
          </a:prstGeom>
        </p:spPr>
      </p:pic>
      <p:sp>
        <p:nvSpPr>
          <p:cNvPr id="10" name="Text 5"/>
          <p:cNvSpPr/>
          <p:nvPr/>
        </p:nvSpPr>
        <p:spPr>
          <a:xfrm>
            <a:off x="5238036" y="6470928"/>
            <a:ext cx="3765113" cy="338733"/>
          </a:xfrm>
          <a:prstGeom prst="rect">
            <a:avLst/>
          </a:prstGeom>
          <a:noFill/>
          <a:ln/>
        </p:spPr>
        <p:txBody>
          <a:bodyPr wrap="none" lIns="0" tIns="0" rIns="0" bIns="0" rtlCol="0" anchor="t"/>
          <a:lstStyle/>
          <a:p>
            <a:pPr marL="0" indent="0" algn="l">
              <a:lnSpc>
                <a:spcPts val="2650"/>
              </a:lnSpc>
              <a:buNone/>
            </a:pPr>
            <a:r>
              <a:rPr lang="en-US" sz="2100" b="1" dirty="0">
                <a:solidFill>
                  <a:srgbClr val="656667"/>
                </a:solidFill>
                <a:latin typeface="Nunito Sans Bold" pitchFamily="34" charset="0"/>
                <a:ea typeface="Nunito Sans Bold" pitchFamily="34" charset="-122"/>
                <a:cs typeface="Nunito Sans Bold" pitchFamily="34" charset="-120"/>
              </a:rPr>
              <a:t>HR Analytics and Dashboards</a:t>
            </a:r>
            <a:endParaRPr lang="en-US" sz="2100" dirty="0"/>
          </a:p>
        </p:txBody>
      </p:sp>
      <p:sp>
        <p:nvSpPr>
          <p:cNvPr id="11" name="Text 6"/>
          <p:cNvSpPr/>
          <p:nvPr/>
        </p:nvSpPr>
        <p:spPr>
          <a:xfrm>
            <a:off x="5238036" y="6939677"/>
            <a:ext cx="4154210" cy="693658"/>
          </a:xfrm>
          <a:prstGeom prst="rect">
            <a:avLst/>
          </a:prstGeom>
          <a:noFill/>
          <a:ln/>
        </p:spPr>
        <p:txBody>
          <a:bodyPr wrap="square" lIns="0" tIns="0" rIns="0" bIns="0" rtlCol="0" anchor="t"/>
          <a:lstStyle/>
          <a:p>
            <a:pPr marL="0" indent="0" algn="l">
              <a:lnSpc>
                <a:spcPts val="2700"/>
              </a:lnSpc>
              <a:buNone/>
            </a:pPr>
            <a:r>
              <a:rPr lang="en-US" sz="1700" dirty="0">
                <a:solidFill>
                  <a:srgbClr val="656667"/>
                </a:solidFill>
                <a:latin typeface="Open Sans" pitchFamily="34" charset="0"/>
                <a:ea typeface="Open Sans" pitchFamily="34" charset="-122"/>
                <a:cs typeface="Open Sans" pitchFamily="34" charset="-120"/>
              </a:rPr>
              <a:t>Providing actionable insights to improve HR decision-making.</a:t>
            </a:r>
            <a:endParaRPr lang="en-US" sz="1700" dirty="0"/>
          </a:p>
        </p:txBody>
      </p:sp>
      <p:pic>
        <p:nvPicPr>
          <p:cNvPr id="12" name="Image 3" descr="preencoded.png"/>
          <p:cNvPicPr>
            <a:picLocks noChangeAspect="1"/>
          </p:cNvPicPr>
          <p:nvPr/>
        </p:nvPicPr>
        <p:blipFill>
          <a:blip r:embed="rId6"/>
          <a:stretch>
            <a:fillRect/>
          </a:stretch>
        </p:blipFill>
        <p:spPr>
          <a:xfrm>
            <a:off x="9717405" y="5712262"/>
            <a:ext cx="541973" cy="541972"/>
          </a:xfrm>
          <a:prstGeom prst="rect">
            <a:avLst/>
          </a:prstGeom>
        </p:spPr>
      </p:pic>
      <p:sp>
        <p:nvSpPr>
          <p:cNvPr id="13" name="Text 7"/>
          <p:cNvSpPr/>
          <p:nvPr/>
        </p:nvSpPr>
        <p:spPr>
          <a:xfrm>
            <a:off x="9717405" y="6470928"/>
            <a:ext cx="3682246" cy="338733"/>
          </a:xfrm>
          <a:prstGeom prst="rect">
            <a:avLst/>
          </a:prstGeom>
          <a:noFill/>
          <a:ln/>
        </p:spPr>
        <p:txBody>
          <a:bodyPr wrap="none" lIns="0" tIns="0" rIns="0" bIns="0" rtlCol="0" anchor="t"/>
          <a:lstStyle/>
          <a:p>
            <a:pPr marL="0" indent="0" algn="l">
              <a:lnSpc>
                <a:spcPts val="2650"/>
              </a:lnSpc>
              <a:buNone/>
            </a:pPr>
            <a:r>
              <a:rPr lang="en-US" sz="2100" b="1" dirty="0">
                <a:solidFill>
                  <a:srgbClr val="656667"/>
                </a:solidFill>
                <a:latin typeface="Nunito Sans Bold" pitchFamily="34" charset="0"/>
                <a:ea typeface="Nunito Sans Bold" pitchFamily="34" charset="-122"/>
                <a:cs typeface="Nunito Sans Bold" pitchFamily="34" charset="-120"/>
              </a:rPr>
              <a:t>HR Software Implementation</a:t>
            </a:r>
            <a:endParaRPr lang="en-US" sz="2100" dirty="0"/>
          </a:p>
        </p:txBody>
      </p:sp>
      <p:sp>
        <p:nvSpPr>
          <p:cNvPr id="14" name="Text 8"/>
          <p:cNvSpPr/>
          <p:nvPr/>
        </p:nvSpPr>
        <p:spPr>
          <a:xfrm>
            <a:off x="9717405" y="6939677"/>
            <a:ext cx="4154329" cy="693658"/>
          </a:xfrm>
          <a:prstGeom prst="rect">
            <a:avLst/>
          </a:prstGeom>
          <a:noFill/>
          <a:ln/>
        </p:spPr>
        <p:txBody>
          <a:bodyPr wrap="square" lIns="0" tIns="0" rIns="0" bIns="0" rtlCol="0" anchor="t"/>
          <a:lstStyle/>
          <a:p>
            <a:pPr marL="0" indent="0" algn="l">
              <a:lnSpc>
                <a:spcPts val="2700"/>
              </a:lnSpc>
              <a:buNone/>
            </a:pPr>
            <a:r>
              <a:rPr lang="en-US" sz="1700" dirty="0">
                <a:solidFill>
                  <a:srgbClr val="656667"/>
                </a:solidFill>
                <a:latin typeface="Open Sans" pitchFamily="34" charset="0"/>
                <a:ea typeface="Open Sans" pitchFamily="34" charset="-122"/>
                <a:cs typeface="Open Sans" pitchFamily="34" charset="-120"/>
              </a:rPr>
              <a:t>Supporting the deployment and optimization of HR tools for efficiency.</a:t>
            </a:r>
            <a:endParaRPr lang="en-US" sz="1700" dirty="0"/>
          </a:p>
        </p:txBody>
      </p:sp>
      <p:grpSp>
        <p:nvGrpSpPr>
          <p:cNvPr id="15" name="object 5">
            <a:extLst>
              <a:ext uri="{FF2B5EF4-FFF2-40B4-BE49-F238E27FC236}">
                <a16:creationId xmlns:a16="http://schemas.microsoft.com/office/drawing/2014/main" id="{179906C0-F71A-0D4A-48FE-97255BFF7209}"/>
              </a:ext>
            </a:extLst>
          </p:cNvPr>
          <p:cNvGrpSpPr/>
          <p:nvPr/>
        </p:nvGrpSpPr>
        <p:grpSpPr>
          <a:xfrm>
            <a:off x="0" y="7976615"/>
            <a:ext cx="14630400" cy="253365"/>
            <a:chOff x="0" y="7976615"/>
            <a:chExt cx="14630400" cy="253365"/>
          </a:xfrm>
        </p:grpSpPr>
        <p:sp>
          <p:nvSpPr>
            <p:cNvPr id="16" name="object 6">
              <a:extLst>
                <a:ext uri="{FF2B5EF4-FFF2-40B4-BE49-F238E27FC236}">
                  <a16:creationId xmlns:a16="http://schemas.microsoft.com/office/drawing/2014/main" id="{C3041765-11CA-50F9-C32D-CA15E065EAA8}"/>
                </a:ext>
              </a:extLst>
            </p:cNvPr>
            <p:cNvSpPr/>
            <p:nvPr/>
          </p:nvSpPr>
          <p:spPr>
            <a:xfrm>
              <a:off x="0" y="7976615"/>
              <a:ext cx="8583295" cy="251460"/>
            </a:xfrm>
            <a:custGeom>
              <a:avLst/>
              <a:gdLst/>
              <a:ahLst/>
              <a:cxnLst/>
              <a:rect l="l" t="t" r="r" b="b"/>
              <a:pathLst>
                <a:path w="8583295" h="251459">
                  <a:moveTo>
                    <a:pt x="8583168" y="0"/>
                  </a:moveTo>
                  <a:lnTo>
                    <a:pt x="0" y="0"/>
                  </a:lnTo>
                  <a:lnTo>
                    <a:pt x="0" y="251460"/>
                  </a:lnTo>
                  <a:lnTo>
                    <a:pt x="8583168" y="251460"/>
                  </a:lnTo>
                  <a:lnTo>
                    <a:pt x="8583168" y="0"/>
                  </a:lnTo>
                  <a:close/>
                </a:path>
              </a:pathLst>
            </a:custGeom>
            <a:solidFill>
              <a:srgbClr val="844DE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object 7">
              <a:extLst>
                <a:ext uri="{FF2B5EF4-FFF2-40B4-BE49-F238E27FC236}">
                  <a16:creationId xmlns:a16="http://schemas.microsoft.com/office/drawing/2014/main" id="{CAE4B330-4A31-CD46-E189-263F52AD41EF}"/>
                </a:ext>
              </a:extLst>
            </p:cNvPr>
            <p:cNvSpPr/>
            <p:nvPr/>
          </p:nvSpPr>
          <p:spPr>
            <a:xfrm>
              <a:off x="8581643" y="7976615"/>
              <a:ext cx="6049010" cy="253365"/>
            </a:xfrm>
            <a:custGeom>
              <a:avLst/>
              <a:gdLst/>
              <a:ahLst/>
              <a:cxnLst/>
              <a:rect l="l" t="t" r="r" b="b"/>
              <a:pathLst>
                <a:path w="6049009" h="253365">
                  <a:moveTo>
                    <a:pt x="6048756" y="0"/>
                  </a:moveTo>
                  <a:lnTo>
                    <a:pt x="0" y="0"/>
                  </a:lnTo>
                  <a:lnTo>
                    <a:pt x="0" y="252984"/>
                  </a:lnTo>
                  <a:lnTo>
                    <a:pt x="6048756" y="252984"/>
                  </a:lnTo>
                  <a:lnTo>
                    <a:pt x="6048756" y="0"/>
                  </a:lnTo>
                  <a:close/>
                </a:path>
              </a:pathLst>
            </a:custGeom>
            <a:solidFill>
              <a:srgbClr val="00D7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588645" y="671512"/>
            <a:ext cx="4204692" cy="525661"/>
          </a:xfrm>
          <a:prstGeom prst="rect">
            <a:avLst/>
          </a:prstGeom>
          <a:noFill/>
          <a:ln/>
        </p:spPr>
        <p:txBody>
          <a:bodyPr wrap="none" lIns="0" tIns="0" rIns="0" bIns="0" rtlCol="0" anchor="t"/>
          <a:lstStyle/>
          <a:p>
            <a:pPr marL="0" indent="0">
              <a:lnSpc>
                <a:spcPts val="4100"/>
              </a:lnSpc>
              <a:buNone/>
            </a:pPr>
            <a:r>
              <a:rPr lang="en-US" sz="3300" b="1" dirty="0">
                <a:solidFill>
                  <a:srgbClr val="9966FF"/>
                </a:solidFill>
                <a:latin typeface="Nunito Sans Bold" pitchFamily="34" charset="0"/>
                <a:ea typeface="Nunito Sans Bold" pitchFamily="34" charset="-122"/>
                <a:cs typeface="Nunito Sans Bold" pitchFamily="34" charset="-120"/>
              </a:rPr>
              <a:t>Third Party Outsourcing</a:t>
            </a:r>
            <a:endParaRPr lang="en-US" sz="3300" dirty="0"/>
          </a:p>
        </p:txBody>
      </p:sp>
      <p:sp>
        <p:nvSpPr>
          <p:cNvPr id="3" name="Shape 1"/>
          <p:cNvSpPr/>
          <p:nvPr/>
        </p:nvSpPr>
        <p:spPr>
          <a:xfrm>
            <a:off x="588645" y="1722715"/>
            <a:ext cx="378381" cy="378381"/>
          </a:xfrm>
          <a:prstGeom prst="roundRect">
            <a:avLst>
              <a:gd name="adj" fmla="val 18669"/>
            </a:avLst>
          </a:prstGeom>
          <a:solidFill>
            <a:srgbClr val="CCFFF7"/>
          </a:solidFill>
          <a:ln w="7620">
            <a:solidFill>
              <a:srgbClr val="B2E5DD"/>
            </a:solidFill>
            <a:prstDash val="solid"/>
          </a:ln>
        </p:spPr>
        <p:txBody>
          <a:bodyPr/>
          <a:lstStyle/>
          <a:p>
            <a:endParaRPr lang="en-PK"/>
          </a:p>
        </p:txBody>
      </p:sp>
      <p:sp>
        <p:nvSpPr>
          <p:cNvPr id="4" name="Text 2"/>
          <p:cNvSpPr/>
          <p:nvPr/>
        </p:nvSpPr>
        <p:spPr>
          <a:xfrm>
            <a:off x="702112" y="1785699"/>
            <a:ext cx="151328" cy="252293"/>
          </a:xfrm>
          <a:prstGeom prst="rect">
            <a:avLst/>
          </a:prstGeom>
          <a:noFill/>
          <a:ln/>
        </p:spPr>
        <p:txBody>
          <a:bodyPr wrap="none" lIns="0" tIns="0" rIns="0" bIns="0" rtlCol="0" anchor="t"/>
          <a:lstStyle/>
          <a:p>
            <a:pPr marL="0" indent="0" algn="ctr">
              <a:lnSpc>
                <a:spcPts val="1950"/>
              </a:lnSpc>
              <a:buNone/>
            </a:pPr>
            <a:r>
              <a:rPr lang="en-US" sz="1950" b="1" dirty="0">
                <a:solidFill>
                  <a:srgbClr val="656667"/>
                </a:solidFill>
                <a:latin typeface="Nunito Sans Bold" pitchFamily="34" charset="0"/>
                <a:ea typeface="Nunito Sans Bold" pitchFamily="34" charset="-122"/>
                <a:cs typeface="Nunito Sans Bold" pitchFamily="34" charset="-120"/>
              </a:rPr>
              <a:t>1</a:t>
            </a:r>
            <a:endParaRPr lang="en-US" sz="1950" dirty="0"/>
          </a:p>
        </p:txBody>
      </p:sp>
      <p:sp>
        <p:nvSpPr>
          <p:cNvPr id="5" name="Text 3"/>
          <p:cNvSpPr/>
          <p:nvPr/>
        </p:nvSpPr>
        <p:spPr>
          <a:xfrm>
            <a:off x="1135142" y="1722715"/>
            <a:ext cx="3825835" cy="525542"/>
          </a:xfrm>
          <a:prstGeom prst="rect">
            <a:avLst/>
          </a:prstGeom>
          <a:noFill/>
          <a:ln/>
        </p:spPr>
        <p:txBody>
          <a:bodyPr wrap="square" lIns="0" tIns="0" rIns="0" bIns="0" rtlCol="0" anchor="t"/>
          <a:lstStyle/>
          <a:p>
            <a:pPr marL="0" indent="0">
              <a:lnSpc>
                <a:spcPts val="2050"/>
              </a:lnSpc>
              <a:buNone/>
            </a:pPr>
            <a:r>
              <a:rPr lang="en-US" sz="1650" b="1" dirty="0">
                <a:solidFill>
                  <a:srgbClr val="656667"/>
                </a:solidFill>
                <a:latin typeface="Nunito Sans Bold" pitchFamily="34" charset="0"/>
                <a:ea typeface="Nunito Sans Bold" pitchFamily="34" charset="-122"/>
                <a:cs typeface="Nunito Sans Bold" pitchFamily="34" charset="-120"/>
              </a:rPr>
              <a:t>Comprehensive Workforce Management</a:t>
            </a:r>
            <a:endParaRPr lang="en-US" sz="1650" dirty="0"/>
          </a:p>
        </p:txBody>
      </p:sp>
      <p:sp>
        <p:nvSpPr>
          <p:cNvPr id="6" name="Text 4"/>
          <p:cNvSpPr/>
          <p:nvPr/>
        </p:nvSpPr>
        <p:spPr>
          <a:xfrm>
            <a:off x="1135142" y="2349103"/>
            <a:ext cx="3825835" cy="1614488"/>
          </a:xfrm>
          <a:prstGeom prst="rect">
            <a:avLst/>
          </a:prstGeom>
          <a:noFill/>
          <a:ln/>
        </p:spPr>
        <p:txBody>
          <a:bodyPr wrap="square" lIns="0" tIns="0" rIns="0" bIns="0" rtlCol="0" anchor="t"/>
          <a:lstStyle/>
          <a:p>
            <a:pPr marL="0" indent="0">
              <a:lnSpc>
                <a:spcPts val="2100"/>
              </a:lnSpc>
              <a:buNone/>
            </a:pPr>
            <a:r>
              <a:rPr lang="en-US" sz="1300" dirty="0">
                <a:solidFill>
                  <a:srgbClr val="656667"/>
                </a:solidFill>
                <a:latin typeface="Open Sans" pitchFamily="34" charset="0"/>
                <a:ea typeface="Open Sans" pitchFamily="34" charset="-122"/>
                <a:cs typeface="Open Sans" pitchFamily="34" charset="-120"/>
              </a:rPr>
              <a:t>Outsourcing of </a:t>
            </a:r>
            <a:r>
              <a:rPr lang="en-US" sz="1300" b="1" dirty="0">
                <a:solidFill>
                  <a:srgbClr val="656667"/>
                </a:solidFill>
                <a:latin typeface="Open Sans" pitchFamily="34" charset="0"/>
                <a:ea typeface="Open Sans" pitchFamily="34" charset="-122"/>
                <a:cs typeface="Open Sans" pitchFamily="34" charset="-120"/>
              </a:rPr>
              <a:t>non-management staff</a:t>
            </a:r>
            <a:r>
              <a:rPr lang="en-US" sz="1300" dirty="0">
                <a:solidFill>
                  <a:srgbClr val="656667"/>
                </a:solidFill>
                <a:latin typeface="Open Sans" pitchFamily="34" charset="0"/>
                <a:ea typeface="Open Sans" pitchFamily="34" charset="-122"/>
                <a:cs typeface="Open Sans" pitchFamily="34" charset="-120"/>
              </a:rPr>
              <a:t> across industries and functions. Ensuring full compliance with labor laws, employment regulations, and industry standards. Handling recruitment, onboarding, payroll, and benefits for outsourced employees.</a:t>
            </a:r>
            <a:endParaRPr lang="en-US" sz="1300" dirty="0"/>
          </a:p>
        </p:txBody>
      </p:sp>
      <p:sp>
        <p:nvSpPr>
          <p:cNvPr id="7" name="Shape 5"/>
          <p:cNvSpPr/>
          <p:nvPr/>
        </p:nvSpPr>
        <p:spPr>
          <a:xfrm>
            <a:off x="5129093" y="1722715"/>
            <a:ext cx="378381" cy="378381"/>
          </a:xfrm>
          <a:prstGeom prst="roundRect">
            <a:avLst>
              <a:gd name="adj" fmla="val 18669"/>
            </a:avLst>
          </a:prstGeom>
          <a:solidFill>
            <a:srgbClr val="CCFFF7"/>
          </a:solidFill>
          <a:ln w="7620">
            <a:solidFill>
              <a:srgbClr val="B2E5DD"/>
            </a:solidFill>
            <a:prstDash val="solid"/>
          </a:ln>
        </p:spPr>
        <p:txBody>
          <a:bodyPr/>
          <a:lstStyle/>
          <a:p>
            <a:endParaRPr lang="en-PK"/>
          </a:p>
        </p:txBody>
      </p:sp>
      <p:sp>
        <p:nvSpPr>
          <p:cNvPr id="8" name="Text 6"/>
          <p:cNvSpPr/>
          <p:nvPr/>
        </p:nvSpPr>
        <p:spPr>
          <a:xfrm>
            <a:off x="5242560" y="1785699"/>
            <a:ext cx="151328" cy="252293"/>
          </a:xfrm>
          <a:prstGeom prst="rect">
            <a:avLst/>
          </a:prstGeom>
          <a:noFill/>
          <a:ln/>
        </p:spPr>
        <p:txBody>
          <a:bodyPr wrap="none" lIns="0" tIns="0" rIns="0" bIns="0" rtlCol="0" anchor="t"/>
          <a:lstStyle/>
          <a:p>
            <a:pPr marL="0" indent="0" algn="ctr">
              <a:lnSpc>
                <a:spcPts val="1950"/>
              </a:lnSpc>
              <a:buNone/>
            </a:pPr>
            <a:r>
              <a:rPr lang="en-US" sz="1950" b="1" dirty="0">
                <a:solidFill>
                  <a:srgbClr val="656667"/>
                </a:solidFill>
                <a:latin typeface="Nunito Sans Bold" pitchFamily="34" charset="0"/>
                <a:ea typeface="Nunito Sans Bold" pitchFamily="34" charset="-122"/>
                <a:cs typeface="Nunito Sans Bold" pitchFamily="34" charset="-120"/>
              </a:rPr>
              <a:t>2</a:t>
            </a:r>
            <a:endParaRPr lang="en-US" sz="1950" dirty="0"/>
          </a:p>
        </p:txBody>
      </p:sp>
      <p:sp>
        <p:nvSpPr>
          <p:cNvPr id="9" name="Text 7"/>
          <p:cNvSpPr/>
          <p:nvPr/>
        </p:nvSpPr>
        <p:spPr>
          <a:xfrm>
            <a:off x="5675590" y="1722715"/>
            <a:ext cx="2869644" cy="262771"/>
          </a:xfrm>
          <a:prstGeom prst="rect">
            <a:avLst/>
          </a:prstGeom>
          <a:noFill/>
          <a:ln/>
        </p:spPr>
        <p:txBody>
          <a:bodyPr wrap="none" lIns="0" tIns="0" rIns="0" bIns="0" rtlCol="0" anchor="t"/>
          <a:lstStyle/>
          <a:p>
            <a:pPr marL="0" indent="0">
              <a:lnSpc>
                <a:spcPts val="2050"/>
              </a:lnSpc>
              <a:buNone/>
            </a:pPr>
            <a:r>
              <a:rPr lang="en-US" sz="1650" b="1" dirty="0">
                <a:solidFill>
                  <a:srgbClr val="656667"/>
                </a:solidFill>
                <a:latin typeface="Nunito Sans Bold" pitchFamily="34" charset="0"/>
                <a:ea typeface="Nunito Sans Bold" pitchFamily="34" charset="-122"/>
                <a:cs typeface="Nunito Sans Bold" pitchFamily="34" charset="-120"/>
              </a:rPr>
              <a:t>Recruitment and Deployment</a:t>
            </a:r>
            <a:endParaRPr lang="en-US" sz="1650" dirty="0"/>
          </a:p>
        </p:txBody>
      </p:sp>
      <p:sp>
        <p:nvSpPr>
          <p:cNvPr id="10" name="Text 8"/>
          <p:cNvSpPr/>
          <p:nvPr/>
        </p:nvSpPr>
        <p:spPr>
          <a:xfrm>
            <a:off x="5675590" y="2086332"/>
            <a:ext cx="3825835" cy="1883569"/>
          </a:xfrm>
          <a:prstGeom prst="rect">
            <a:avLst/>
          </a:prstGeom>
          <a:noFill/>
          <a:ln/>
        </p:spPr>
        <p:txBody>
          <a:bodyPr wrap="square" lIns="0" tIns="0" rIns="0" bIns="0" rtlCol="0" anchor="t"/>
          <a:lstStyle/>
          <a:p>
            <a:pPr marL="0" indent="0">
              <a:lnSpc>
                <a:spcPts val="2100"/>
              </a:lnSpc>
              <a:buNone/>
            </a:pPr>
            <a:r>
              <a:rPr lang="en-US" sz="1300" b="1" dirty="0">
                <a:solidFill>
                  <a:srgbClr val="656667"/>
                </a:solidFill>
                <a:latin typeface="Open Sans" pitchFamily="34" charset="0"/>
                <a:ea typeface="Open Sans" pitchFamily="34" charset="-122"/>
                <a:cs typeface="Open Sans" pitchFamily="34" charset="-120"/>
              </a:rPr>
              <a:t>End-to-End Recruitment Process:</a:t>
            </a:r>
            <a:r>
              <a:rPr lang="en-US" sz="1300" dirty="0">
                <a:solidFill>
                  <a:srgbClr val="656667"/>
                </a:solidFill>
                <a:latin typeface="Open Sans" pitchFamily="34" charset="0"/>
                <a:ea typeface="Open Sans" pitchFamily="34" charset="-122"/>
                <a:cs typeface="Open Sans" pitchFamily="34" charset="-120"/>
              </a:rPr>
              <a:t> Sourcing, interviewing, and selecting candidates tailored to your operational needs. </a:t>
            </a:r>
            <a:r>
              <a:rPr lang="en-US" sz="1300" b="1" dirty="0">
                <a:solidFill>
                  <a:srgbClr val="656667"/>
                </a:solidFill>
                <a:latin typeface="Open Sans" pitchFamily="34" charset="0"/>
                <a:ea typeface="Open Sans" pitchFamily="34" charset="-122"/>
                <a:cs typeface="Open Sans" pitchFamily="34" charset="-120"/>
              </a:rPr>
              <a:t>Rapid Deployment:</a:t>
            </a:r>
            <a:r>
              <a:rPr lang="en-US" sz="1300" dirty="0">
                <a:solidFill>
                  <a:srgbClr val="656667"/>
                </a:solidFill>
                <a:latin typeface="Open Sans" pitchFamily="34" charset="0"/>
                <a:ea typeface="Open Sans" pitchFamily="34" charset="-122"/>
                <a:cs typeface="Open Sans" pitchFamily="34" charset="-120"/>
              </a:rPr>
              <a:t> Quickly onboarding staff for time-sensitive or project-based requirements. </a:t>
            </a:r>
            <a:r>
              <a:rPr lang="en-US" sz="1300" b="1" dirty="0">
                <a:solidFill>
                  <a:srgbClr val="656667"/>
                </a:solidFill>
                <a:latin typeface="Open Sans" pitchFamily="34" charset="0"/>
                <a:ea typeface="Open Sans" pitchFamily="34" charset="-122"/>
                <a:cs typeface="Open Sans" pitchFamily="34" charset="-120"/>
              </a:rPr>
              <a:t>Temporary and Permanent Placements:</a:t>
            </a:r>
            <a:r>
              <a:rPr lang="en-US" sz="1300" dirty="0">
                <a:solidFill>
                  <a:srgbClr val="656667"/>
                </a:solidFill>
                <a:latin typeface="Open Sans" pitchFamily="34" charset="0"/>
                <a:ea typeface="Open Sans" pitchFamily="34" charset="-122"/>
                <a:cs typeface="Open Sans" pitchFamily="34" charset="-120"/>
              </a:rPr>
              <a:t> Catering to both short-term and long-term workforce demands.</a:t>
            </a:r>
            <a:endParaRPr lang="en-US" sz="1300" dirty="0"/>
          </a:p>
        </p:txBody>
      </p:sp>
      <p:sp>
        <p:nvSpPr>
          <p:cNvPr id="11" name="Shape 9"/>
          <p:cNvSpPr/>
          <p:nvPr/>
        </p:nvSpPr>
        <p:spPr>
          <a:xfrm>
            <a:off x="9669542" y="1722715"/>
            <a:ext cx="378381" cy="378381"/>
          </a:xfrm>
          <a:prstGeom prst="roundRect">
            <a:avLst>
              <a:gd name="adj" fmla="val 18669"/>
            </a:avLst>
          </a:prstGeom>
          <a:solidFill>
            <a:srgbClr val="CCFFF7"/>
          </a:solidFill>
          <a:ln w="7620">
            <a:solidFill>
              <a:srgbClr val="B2E5DD"/>
            </a:solidFill>
            <a:prstDash val="solid"/>
          </a:ln>
        </p:spPr>
        <p:txBody>
          <a:bodyPr/>
          <a:lstStyle/>
          <a:p>
            <a:endParaRPr lang="en-PK"/>
          </a:p>
        </p:txBody>
      </p:sp>
      <p:sp>
        <p:nvSpPr>
          <p:cNvPr id="12" name="Text 10"/>
          <p:cNvSpPr/>
          <p:nvPr/>
        </p:nvSpPr>
        <p:spPr>
          <a:xfrm>
            <a:off x="9783008" y="1785699"/>
            <a:ext cx="151328" cy="252293"/>
          </a:xfrm>
          <a:prstGeom prst="rect">
            <a:avLst/>
          </a:prstGeom>
          <a:noFill/>
          <a:ln/>
        </p:spPr>
        <p:txBody>
          <a:bodyPr wrap="none" lIns="0" tIns="0" rIns="0" bIns="0" rtlCol="0" anchor="t"/>
          <a:lstStyle/>
          <a:p>
            <a:pPr marL="0" indent="0" algn="ctr">
              <a:lnSpc>
                <a:spcPts val="1950"/>
              </a:lnSpc>
              <a:buNone/>
            </a:pPr>
            <a:r>
              <a:rPr lang="en-US" sz="1950" b="1" dirty="0">
                <a:solidFill>
                  <a:srgbClr val="656667"/>
                </a:solidFill>
                <a:latin typeface="Nunito Sans Bold" pitchFamily="34" charset="0"/>
                <a:ea typeface="Nunito Sans Bold" pitchFamily="34" charset="-122"/>
                <a:cs typeface="Nunito Sans Bold" pitchFamily="34" charset="-120"/>
              </a:rPr>
              <a:t>3</a:t>
            </a:r>
            <a:endParaRPr lang="en-US" sz="1950" dirty="0"/>
          </a:p>
        </p:txBody>
      </p:sp>
      <p:sp>
        <p:nvSpPr>
          <p:cNvPr id="13" name="Text 11"/>
          <p:cNvSpPr/>
          <p:nvPr/>
        </p:nvSpPr>
        <p:spPr>
          <a:xfrm>
            <a:off x="10216039" y="1722715"/>
            <a:ext cx="3487460" cy="262771"/>
          </a:xfrm>
          <a:prstGeom prst="rect">
            <a:avLst/>
          </a:prstGeom>
          <a:noFill/>
          <a:ln/>
        </p:spPr>
        <p:txBody>
          <a:bodyPr wrap="none" lIns="0" tIns="0" rIns="0" bIns="0" rtlCol="0" anchor="t"/>
          <a:lstStyle/>
          <a:p>
            <a:pPr marL="0" indent="0">
              <a:lnSpc>
                <a:spcPts val="2050"/>
              </a:lnSpc>
              <a:buNone/>
            </a:pPr>
            <a:r>
              <a:rPr lang="en-US" sz="1650" b="1" dirty="0">
                <a:solidFill>
                  <a:srgbClr val="656667"/>
                </a:solidFill>
                <a:latin typeface="Nunito Sans Bold" pitchFamily="34" charset="0"/>
                <a:ea typeface="Nunito Sans Bold" pitchFamily="34" charset="-122"/>
                <a:cs typeface="Nunito Sans Bold" pitchFamily="34" charset="-120"/>
              </a:rPr>
              <a:t>Payroll and Benefits Administration</a:t>
            </a:r>
            <a:endParaRPr lang="en-US" sz="1650" dirty="0"/>
          </a:p>
        </p:txBody>
      </p:sp>
      <p:sp>
        <p:nvSpPr>
          <p:cNvPr id="14" name="Text 12"/>
          <p:cNvSpPr/>
          <p:nvPr/>
        </p:nvSpPr>
        <p:spPr>
          <a:xfrm>
            <a:off x="10216039" y="2086332"/>
            <a:ext cx="3825835" cy="1883569"/>
          </a:xfrm>
          <a:prstGeom prst="rect">
            <a:avLst/>
          </a:prstGeom>
          <a:noFill/>
          <a:ln/>
        </p:spPr>
        <p:txBody>
          <a:bodyPr wrap="square" lIns="0" tIns="0" rIns="0" bIns="0" rtlCol="0" anchor="t"/>
          <a:lstStyle/>
          <a:p>
            <a:pPr marL="0" indent="0">
              <a:lnSpc>
                <a:spcPts val="2100"/>
              </a:lnSpc>
              <a:buNone/>
            </a:pPr>
            <a:r>
              <a:rPr lang="en-US" sz="1300" dirty="0">
                <a:solidFill>
                  <a:srgbClr val="656667"/>
                </a:solidFill>
                <a:latin typeface="Open Sans" pitchFamily="34" charset="0"/>
                <a:ea typeface="Open Sans" pitchFamily="34" charset="-122"/>
                <a:cs typeface="Open Sans" pitchFamily="34" charset="-120"/>
              </a:rPr>
              <a:t>Managing salaries, statutory benefits, and compliance obligations for outsourced employees. Ensuring error-free payroll processing and timely disbursements. Providing benefits like health insurance, leave management, and retirement contributions, as required by law or agreements.</a:t>
            </a:r>
            <a:endParaRPr lang="en-US" sz="1300" dirty="0"/>
          </a:p>
        </p:txBody>
      </p:sp>
      <p:sp>
        <p:nvSpPr>
          <p:cNvPr id="15" name="Shape 13"/>
          <p:cNvSpPr/>
          <p:nvPr/>
        </p:nvSpPr>
        <p:spPr>
          <a:xfrm>
            <a:off x="588645" y="4327208"/>
            <a:ext cx="378381" cy="378381"/>
          </a:xfrm>
          <a:prstGeom prst="roundRect">
            <a:avLst>
              <a:gd name="adj" fmla="val 18669"/>
            </a:avLst>
          </a:prstGeom>
          <a:solidFill>
            <a:srgbClr val="CCFFF7"/>
          </a:solidFill>
          <a:ln w="7620">
            <a:solidFill>
              <a:srgbClr val="B2E5DD"/>
            </a:solidFill>
            <a:prstDash val="solid"/>
          </a:ln>
        </p:spPr>
        <p:txBody>
          <a:bodyPr/>
          <a:lstStyle/>
          <a:p>
            <a:endParaRPr lang="en-PK"/>
          </a:p>
        </p:txBody>
      </p:sp>
      <p:sp>
        <p:nvSpPr>
          <p:cNvPr id="16" name="Text 14"/>
          <p:cNvSpPr/>
          <p:nvPr/>
        </p:nvSpPr>
        <p:spPr>
          <a:xfrm>
            <a:off x="702112" y="4390192"/>
            <a:ext cx="151328" cy="252293"/>
          </a:xfrm>
          <a:prstGeom prst="rect">
            <a:avLst/>
          </a:prstGeom>
          <a:noFill/>
          <a:ln/>
        </p:spPr>
        <p:txBody>
          <a:bodyPr wrap="none" lIns="0" tIns="0" rIns="0" bIns="0" rtlCol="0" anchor="t"/>
          <a:lstStyle/>
          <a:p>
            <a:pPr marL="0" indent="0" algn="ctr">
              <a:lnSpc>
                <a:spcPts val="1950"/>
              </a:lnSpc>
              <a:buNone/>
            </a:pPr>
            <a:r>
              <a:rPr lang="en-US" sz="1950" b="1" dirty="0">
                <a:solidFill>
                  <a:srgbClr val="656667"/>
                </a:solidFill>
                <a:latin typeface="Nunito Sans Bold" pitchFamily="34" charset="0"/>
                <a:ea typeface="Nunito Sans Bold" pitchFamily="34" charset="-122"/>
                <a:cs typeface="Nunito Sans Bold" pitchFamily="34" charset="-120"/>
              </a:rPr>
              <a:t>4</a:t>
            </a:r>
            <a:endParaRPr lang="en-US" sz="1950" dirty="0"/>
          </a:p>
        </p:txBody>
      </p:sp>
      <p:sp>
        <p:nvSpPr>
          <p:cNvPr id="17" name="Text 15"/>
          <p:cNvSpPr/>
          <p:nvPr/>
        </p:nvSpPr>
        <p:spPr>
          <a:xfrm>
            <a:off x="1135142" y="4327208"/>
            <a:ext cx="3825835" cy="525542"/>
          </a:xfrm>
          <a:prstGeom prst="rect">
            <a:avLst/>
          </a:prstGeom>
          <a:noFill/>
          <a:ln/>
        </p:spPr>
        <p:txBody>
          <a:bodyPr wrap="square" lIns="0" tIns="0" rIns="0" bIns="0" rtlCol="0" anchor="t"/>
          <a:lstStyle/>
          <a:p>
            <a:pPr marL="0" indent="0">
              <a:lnSpc>
                <a:spcPts val="2050"/>
              </a:lnSpc>
              <a:buNone/>
            </a:pPr>
            <a:r>
              <a:rPr lang="en-US" sz="1650" b="1" dirty="0">
                <a:solidFill>
                  <a:srgbClr val="656667"/>
                </a:solidFill>
                <a:latin typeface="Nunito Sans Bold" pitchFamily="34" charset="0"/>
                <a:ea typeface="Nunito Sans Bold" pitchFamily="34" charset="-122"/>
                <a:cs typeface="Nunito Sans Bold" pitchFamily="34" charset="-120"/>
              </a:rPr>
              <a:t>Performance and Attendance Management</a:t>
            </a:r>
            <a:endParaRPr lang="en-US" sz="1650" dirty="0"/>
          </a:p>
        </p:txBody>
      </p:sp>
      <p:sp>
        <p:nvSpPr>
          <p:cNvPr id="18" name="Text 16"/>
          <p:cNvSpPr/>
          <p:nvPr/>
        </p:nvSpPr>
        <p:spPr>
          <a:xfrm>
            <a:off x="1135142" y="4953595"/>
            <a:ext cx="3825835" cy="1614488"/>
          </a:xfrm>
          <a:prstGeom prst="rect">
            <a:avLst/>
          </a:prstGeom>
          <a:noFill/>
          <a:ln/>
        </p:spPr>
        <p:txBody>
          <a:bodyPr wrap="square" lIns="0" tIns="0" rIns="0" bIns="0" rtlCol="0" anchor="t"/>
          <a:lstStyle/>
          <a:p>
            <a:pPr marL="0" indent="0">
              <a:lnSpc>
                <a:spcPts val="2100"/>
              </a:lnSpc>
              <a:buNone/>
            </a:pPr>
            <a:r>
              <a:rPr lang="en-US" sz="1300" dirty="0">
                <a:solidFill>
                  <a:srgbClr val="656667"/>
                </a:solidFill>
                <a:latin typeface="Open Sans" pitchFamily="34" charset="0"/>
                <a:ea typeface="Open Sans" pitchFamily="34" charset="-122"/>
                <a:cs typeface="Open Sans" pitchFamily="34" charset="-120"/>
              </a:rPr>
              <a:t>Monitoring employee performance and attendance to ensure efficiency. Providing detailed performance reports and handling disciplinary actions when necessary. Implementing training programs to upskill and enhance employee productivity.</a:t>
            </a:r>
            <a:endParaRPr lang="en-US" sz="1300" dirty="0"/>
          </a:p>
        </p:txBody>
      </p:sp>
      <p:sp>
        <p:nvSpPr>
          <p:cNvPr id="19" name="Shape 17"/>
          <p:cNvSpPr/>
          <p:nvPr/>
        </p:nvSpPr>
        <p:spPr>
          <a:xfrm>
            <a:off x="5129093" y="4327208"/>
            <a:ext cx="378381" cy="378381"/>
          </a:xfrm>
          <a:prstGeom prst="roundRect">
            <a:avLst>
              <a:gd name="adj" fmla="val 18669"/>
            </a:avLst>
          </a:prstGeom>
          <a:solidFill>
            <a:srgbClr val="CCFFF7"/>
          </a:solidFill>
          <a:ln w="7620">
            <a:solidFill>
              <a:srgbClr val="B2E5DD"/>
            </a:solidFill>
            <a:prstDash val="solid"/>
          </a:ln>
        </p:spPr>
        <p:txBody>
          <a:bodyPr/>
          <a:lstStyle/>
          <a:p>
            <a:endParaRPr lang="en-PK"/>
          </a:p>
        </p:txBody>
      </p:sp>
      <p:sp>
        <p:nvSpPr>
          <p:cNvPr id="20" name="Text 18"/>
          <p:cNvSpPr/>
          <p:nvPr/>
        </p:nvSpPr>
        <p:spPr>
          <a:xfrm>
            <a:off x="5242560" y="4390192"/>
            <a:ext cx="151328" cy="252293"/>
          </a:xfrm>
          <a:prstGeom prst="rect">
            <a:avLst/>
          </a:prstGeom>
          <a:noFill/>
          <a:ln/>
        </p:spPr>
        <p:txBody>
          <a:bodyPr wrap="none" lIns="0" tIns="0" rIns="0" bIns="0" rtlCol="0" anchor="t"/>
          <a:lstStyle/>
          <a:p>
            <a:pPr marL="0" indent="0" algn="ctr">
              <a:lnSpc>
                <a:spcPts val="1950"/>
              </a:lnSpc>
              <a:buNone/>
            </a:pPr>
            <a:r>
              <a:rPr lang="en-US" sz="1950" b="1" dirty="0">
                <a:solidFill>
                  <a:srgbClr val="656667"/>
                </a:solidFill>
                <a:latin typeface="Nunito Sans Bold" pitchFamily="34" charset="0"/>
                <a:ea typeface="Nunito Sans Bold" pitchFamily="34" charset="-122"/>
                <a:cs typeface="Nunito Sans Bold" pitchFamily="34" charset="-120"/>
              </a:rPr>
              <a:t>5</a:t>
            </a:r>
            <a:endParaRPr lang="en-US" sz="1950" dirty="0"/>
          </a:p>
        </p:txBody>
      </p:sp>
      <p:sp>
        <p:nvSpPr>
          <p:cNvPr id="21" name="Text 19"/>
          <p:cNvSpPr/>
          <p:nvPr/>
        </p:nvSpPr>
        <p:spPr>
          <a:xfrm>
            <a:off x="5675590" y="4327208"/>
            <a:ext cx="3361373" cy="262771"/>
          </a:xfrm>
          <a:prstGeom prst="rect">
            <a:avLst/>
          </a:prstGeom>
          <a:noFill/>
          <a:ln/>
        </p:spPr>
        <p:txBody>
          <a:bodyPr wrap="none" lIns="0" tIns="0" rIns="0" bIns="0" rtlCol="0" anchor="t"/>
          <a:lstStyle/>
          <a:p>
            <a:pPr marL="0" indent="0">
              <a:lnSpc>
                <a:spcPts val="2050"/>
              </a:lnSpc>
              <a:buNone/>
            </a:pPr>
            <a:r>
              <a:rPr lang="en-US" sz="1650" b="1" dirty="0">
                <a:solidFill>
                  <a:srgbClr val="656667"/>
                </a:solidFill>
                <a:latin typeface="Nunito Sans Bold" pitchFamily="34" charset="0"/>
                <a:ea typeface="Nunito Sans Bold" pitchFamily="34" charset="-122"/>
                <a:cs typeface="Nunito Sans Bold" pitchFamily="34" charset="-120"/>
              </a:rPr>
              <a:t>Compliance and Risk Management</a:t>
            </a:r>
            <a:endParaRPr lang="en-US" sz="1650" dirty="0"/>
          </a:p>
        </p:txBody>
      </p:sp>
      <p:sp>
        <p:nvSpPr>
          <p:cNvPr id="22" name="Text 20"/>
          <p:cNvSpPr/>
          <p:nvPr/>
        </p:nvSpPr>
        <p:spPr>
          <a:xfrm>
            <a:off x="5675590" y="4690824"/>
            <a:ext cx="3825835" cy="1345406"/>
          </a:xfrm>
          <a:prstGeom prst="rect">
            <a:avLst/>
          </a:prstGeom>
          <a:noFill/>
          <a:ln/>
        </p:spPr>
        <p:txBody>
          <a:bodyPr wrap="square" lIns="0" tIns="0" rIns="0" bIns="0" rtlCol="0" anchor="t"/>
          <a:lstStyle/>
          <a:p>
            <a:pPr marL="0" indent="0">
              <a:lnSpc>
                <a:spcPts val="2100"/>
              </a:lnSpc>
              <a:buNone/>
            </a:pPr>
            <a:r>
              <a:rPr lang="en-US" sz="1300" dirty="0">
                <a:solidFill>
                  <a:srgbClr val="656667"/>
                </a:solidFill>
                <a:latin typeface="Open Sans" pitchFamily="34" charset="0"/>
                <a:ea typeface="Open Sans" pitchFamily="34" charset="-122"/>
                <a:cs typeface="Open Sans" pitchFamily="34" charset="-120"/>
              </a:rPr>
              <a:t>Ensuring adherence to all labor regulations, including tax deductions, employee contracts, and workplace safety. Managing risks associated with workforce operations, including liability and dispute resolution.</a:t>
            </a:r>
            <a:endParaRPr lang="en-US" sz="1300" dirty="0"/>
          </a:p>
        </p:txBody>
      </p:sp>
      <p:sp>
        <p:nvSpPr>
          <p:cNvPr id="23" name="Shape 21"/>
          <p:cNvSpPr/>
          <p:nvPr/>
        </p:nvSpPr>
        <p:spPr>
          <a:xfrm>
            <a:off x="9669542" y="4327208"/>
            <a:ext cx="378381" cy="378381"/>
          </a:xfrm>
          <a:prstGeom prst="roundRect">
            <a:avLst>
              <a:gd name="adj" fmla="val 18669"/>
            </a:avLst>
          </a:prstGeom>
          <a:solidFill>
            <a:srgbClr val="CCFFF7"/>
          </a:solidFill>
          <a:ln w="7620">
            <a:solidFill>
              <a:srgbClr val="B2E5DD"/>
            </a:solidFill>
            <a:prstDash val="solid"/>
          </a:ln>
        </p:spPr>
        <p:txBody>
          <a:bodyPr/>
          <a:lstStyle/>
          <a:p>
            <a:endParaRPr lang="en-PK"/>
          </a:p>
        </p:txBody>
      </p:sp>
      <p:sp>
        <p:nvSpPr>
          <p:cNvPr id="24" name="Text 22"/>
          <p:cNvSpPr/>
          <p:nvPr/>
        </p:nvSpPr>
        <p:spPr>
          <a:xfrm>
            <a:off x="9783008" y="4390192"/>
            <a:ext cx="151328" cy="252293"/>
          </a:xfrm>
          <a:prstGeom prst="rect">
            <a:avLst/>
          </a:prstGeom>
          <a:noFill/>
          <a:ln/>
        </p:spPr>
        <p:txBody>
          <a:bodyPr wrap="none" lIns="0" tIns="0" rIns="0" bIns="0" rtlCol="0" anchor="t"/>
          <a:lstStyle/>
          <a:p>
            <a:pPr marL="0" indent="0" algn="ctr">
              <a:lnSpc>
                <a:spcPts val="1950"/>
              </a:lnSpc>
              <a:buNone/>
            </a:pPr>
            <a:r>
              <a:rPr lang="en-US" sz="1950" b="1" dirty="0">
                <a:solidFill>
                  <a:srgbClr val="656667"/>
                </a:solidFill>
                <a:latin typeface="Nunito Sans Bold" pitchFamily="34" charset="0"/>
                <a:ea typeface="Nunito Sans Bold" pitchFamily="34" charset="-122"/>
                <a:cs typeface="Nunito Sans Bold" pitchFamily="34" charset="-120"/>
              </a:rPr>
              <a:t>6</a:t>
            </a:r>
            <a:endParaRPr lang="en-US" sz="1950" dirty="0"/>
          </a:p>
        </p:txBody>
      </p:sp>
      <p:sp>
        <p:nvSpPr>
          <p:cNvPr id="25" name="Text 23"/>
          <p:cNvSpPr/>
          <p:nvPr/>
        </p:nvSpPr>
        <p:spPr>
          <a:xfrm>
            <a:off x="10216039" y="4327208"/>
            <a:ext cx="2301121" cy="262771"/>
          </a:xfrm>
          <a:prstGeom prst="rect">
            <a:avLst/>
          </a:prstGeom>
          <a:noFill/>
          <a:ln/>
        </p:spPr>
        <p:txBody>
          <a:bodyPr wrap="none" lIns="0" tIns="0" rIns="0" bIns="0" rtlCol="0" anchor="t"/>
          <a:lstStyle/>
          <a:p>
            <a:pPr marL="0" indent="0">
              <a:lnSpc>
                <a:spcPts val="2050"/>
              </a:lnSpc>
              <a:buNone/>
            </a:pPr>
            <a:r>
              <a:rPr lang="en-US" sz="1650" b="1" dirty="0">
                <a:solidFill>
                  <a:srgbClr val="656667"/>
                </a:solidFill>
                <a:latin typeface="Nunito Sans Bold" pitchFamily="34" charset="0"/>
                <a:ea typeface="Nunito Sans Bold" pitchFamily="34" charset="-122"/>
                <a:cs typeface="Nunito Sans Bold" pitchFamily="34" charset="-120"/>
              </a:rPr>
              <a:t>Customizable Solutions</a:t>
            </a:r>
            <a:endParaRPr lang="en-US" sz="1650" dirty="0"/>
          </a:p>
        </p:txBody>
      </p:sp>
      <p:sp>
        <p:nvSpPr>
          <p:cNvPr id="26" name="Text 24"/>
          <p:cNvSpPr/>
          <p:nvPr/>
        </p:nvSpPr>
        <p:spPr>
          <a:xfrm>
            <a:off x="10216039" y="4690824"/>
            <a:ext cx="3825835" cy="1614488"/>
          </a:xfrm>
          <a:prstGeom prst="rect">
            <a:avLst/>
          </a:prstGeom>
          <a:noFill/>
          <a:ln/>
        </p:spPr>
        <p:txBody>
          <a:bodyPr wrap="square" lIns="0" tIns="0" rIns="0" bIns="0" rtlCol="0" anchor="t"/>
          <a:lstStyle/>
          <a:p>
            <a:pPr marL="0" indent="0">
              <a:lnSpc>
                <a:spcPts val="2100"/>
              </a:lnSpc>
              <a:buNone/>
            </a:pPr>
            <a:r>
              <a:rPr lang="en-US" sz="1300" dirty="0">
                <a:solidFill>
                  <a:srgbClr val="656667"/>
                </a:solidFill>
                <a:latin typeface="Open Sans" pitchFamily="34" charset="0"/>
                <a:ea typeface="Open Sans" pitchFamily="34" charset="-122"/>
                <a:cs typeface="Open Sans" pitchFamily="34" charset="-120"/>
              </a:rPr>
              <a:t>Tailored outsourcing models based on industry-specific needs. Scalable workforce solutions to align with business growth and seasonal demands. Industry-aligned staffing solutions, including manufacturing, retail, logistics, hospitality, and more.</a:t>
            </a:r>
            <a:endParaRPr lang="en-US" sz="1300" dirty="0"/>
          </a:p>
        </p:txBody>
      </p:sp>
      <p:sp>
        <p:nvSpPr>
          <p:cNvPr id="27" name="Shape 25"/>
          <p:cNvSpPr/>
          <p:nvPr/>
        </p:nvSpPr>
        <p:spPr>
          <a:xfrm>
            <a:off x="588645" y="6925389"/>
            <a:ext cx="378381" cy="378381"/>
          </a:xfrm>
          <a:prstGeom prst="roundRect">
            <a:avLst>
              <a:gd name="adj" fmla="val 18669"/>
            </a:avLst>
          </a:prstGeom>
          <a:solidFill>
            <a:srgbClr val="CCFFF7"/>
          </a:solidFill>
          <a:ln w="7620">
            <a:solidFill>
              <a:srgbClr val="B2E5DD"/>
            </a:solidFill>
            <a:prstDash val="solid"/>
          </a:ln>
        </p:spPr>
        <p:txBody>
          <a:bodyPr/>
          <a:lstStyle/>
          <a:p>
            <a:endParaRPr lang="en-PK"/>
          </a:p>
        </p:txBody>
      </p:sp>
      <p:sp>
        <p:nvSpPr>
          <p:cNvPr id="28" name="Text 26"/>
          <p:cNvSpPr/>
          <p:nvPr/>
        </p:nvSpPr>
        <p:spPr>
          <a:xfrm>
            <a:off x="702112" y="6988373"/>
            <a:ext cx="151328" cy="252293"/>
          </a:xfrm>
          <a:prstGeom prst="rect">
            <a:avLst/>
          </a:prstGeom>
          <a:noFill/>
          <a:ln/>
        </p:spPr>
        <p:txBody>
          <a:bodyPr wrap="none" lIns="0" tIns="0" rIns="0" bIns="0" rtlCol="0" anchor="t"/>
          <a:lstStyle/>
          <a:p>
            <a:pPr marL="0" indent="0" algn="ctr">
              <a:lnSpc>
                <a:spcPts val="1950"/>
              </a:lnSpc>
              <a:buNone/>
            </a:pPr>
            <a:r>
              <a:rPr lang="en-US" sz="1950" b="1" dirty="0">
                <a:solidFill>
                  <a:srgbClr val="656667"/>
                </a:solidFill>
                <a:latin typeface="Nunito Sans Bold" pitchFamily="34" charset="0"/>
                <a:ea typeface="Nunito Sans Bold" pitchFamily="34" charset="-122"/>
                <a:cs typeface="Nunito Sans Bold" pitchFamily="34" charset="-120"/>
              </a:rPr>
              <a:t>7</a:t>
            </a:r>
            <a:endParaRPr lang="en-US" sz="1950" dirty="0"/>
          </a:p>
        </p:txBody>
      </p:sp>
      <p:sp>
        <p:nvSpPr>
          <p:cNvPr id="29" name="Text 27"/>
          <p:cNvSpPr/>
          <p:nvPr/>
        </p:nvSpPr>
        <p:spPr>
          <a:xfrm>
            <a:off x="1135142" y="6925389"/>
            <a:ext cx="2967514" cy="262771"/>
          </a:xfrm>
          <a:prstGeom prst="rect">
            <a:avLst/>
          </a:prstGeom>
          <a:noFill/>
          <a:ln/>
        </p:spPr>
        <p:txBody>
          <a:bodyPr wrap="none" lIns="0" tIns="0" rIns="0" bIns="0" rtlCol="0" anchor="t"/>
          <a:lstStyle/>
          <a:p>
            <a:pPr marL="0" indent="0">
              <a:lnSpc>
                <a:spcPts val="2050"/>
              </a:lnSpc>
              <a:buNone/>
            </a:pPr>
            <a:r>
              <a:rPr lang="en-US" sz="1650" b="1" dirty="0">
                <a:solidFill>
                  <a:srgbClr val="656667"/>
                </a:solidFill>
                <a:latin typeface="Nunito Sans Bold" pitchFamily="34" charset="0"/>
                <a:ea typeface="Nunito Sans Bold" pitchFamily="34" charset="-122"/>
                <a:cs typeface="Nunito Sans Bold" pitchFamily="34" charset="-120"/>
              </a:rPr>
              <a:t>Operational Cost Optimization</a:t>
            </a:r>
            <a:endParaRPr lang="en-US" sz="1650" dirty="0"/>
          </a:p>
        </p:txBody>
      </p:sp>
      <p:sp>
        <p:nvSpPr>
          <p:cNvPr id="30" name="Text 28"/>
          <p:cNvSpPr/>
          <p:nvPr/>
        </p:nvSpPr>
        <p:spPr>
          <a:xfrm>
            <a:off x="1135142" y="7289006"/>
            <a:ext cx="12906613" cy="269081"/>
          </a:xfrm>
          <a:prstGeom prst="rect">
            <a:avLst/>
          </a:prstGeom>
          <a:noFill/>
          <a:ln/>
        </p:spPr>
        <p:txBody>
          <a:bodyPr wrap="none" lIns="0" tIns="0" rIns="0" bIns="0" rtlCol="0" anchor="t"/>
          <a:lstStyle/>
          <a:p>
            <a:pPr marL="0" indent="0">
              <a:lnSpc>
                <a:spcPts val="2100"/>
              </a:lnSpc>
              <a:buNone/>
            </a:pPr>
            <a:r>
              <a:rPr lang="en-US" sz="1300" dirty="0">
                <a:solidFill>
                  <a:srgbClr val="656667"/>
                </a:solidFill>
                <a:latin typeface="Open Sans" pitchFamily="34" charset="0"/>
                <a:ea typeface="Open Sans" pitchFamily="34" charset="-122"/>
                <a:cs typeface="Open Sans" pitchFamily="34" charset="-120"/>
              </a:rPr>
              <a:t>Reducing overhead costs associated with managing non-management staff in-house. Streamlining workforce operations to improve efficiency and profitability.</a:t>
            </a:r>
            <a:endParaRPr lang="en-US" sz="1300" dirty="0"/>
          </a:p>
        </p:txBody>
      </p:sp>
      <p:pic>
        <p:nvPicPr>
          <p:cNvPr id="31" name="Image 0" descr="preencoded.png"/>
          <p:cNvPicPr>
            <a:picLocks noChangeAspect="1"/>
          </p:cNvPicPr>
          <p:nvPr/>
        </p:nvPicPr>
        <p:blipFill>
          <a:blip r:embed="rId3"/>
          <a:stretch>
            <a:fillRect/>
          </a:stretch>
        </p:blipFill>
        <p:spPr>
          <a:xfrm>
            <a:off x="13213080" y="228600"/>
            <a:ext cx="1188720" cy="285869"/>
          </a:xfrm>
          <a:prstGeom prst="rect">
            <a:avLst/>
          </a:prstGeom>
        </p:spPr>
      </p:pic>
      <p:grpSp>
        <p:nvGrpSpPr>
          <p:cNvPr id="32" name="object 5">
            <a:extLst>
              <a:ext uri="{FF2B5EF4-FFF2-40B4-BE49-F238E27FC236}">
                <a16:creationId xmlns:a16="http://schemas.microsoft.com/office/drawing/2014/main" id="{EA258843-09A8-1C33-C250-6543103A6138}"/>
              </a:ext>
            </a:extLst>
          </p:cNvPr>
          <p:cNvGrpSpPr/>
          <p:nvPr/>
        </p:nvGrpSpPr>
        <p:grpSpPr>
          <a:xfrm>
            <a:off x="0" y="7976615"/>
            <a:ext cx="14630400" cy="253365"/>
            <a:chOff x="0" y="7976615"/>
            <a:chExt cx="14630400" cy="253365"/>
          </a:xfrm>
        </p:grpSpPr>
        <p:sp>
          <p:nvSpPr>
            <p:cNvPr id="33" name="object 6">
              <a:extLst>
                <a:ext uri="{FF2B5EF4-FFF2-40B4-BE49-F238E27FC236}">
                  <a16:creationId xmlns:a16="http://schemas.microsoft.com/office/drawing/2014/main" id="{161013C1-F970-1B3F-C408-DD390D2400C9}"/>
                </a:ext>
              </a:extLst>
            </p:cNvPr>
            <p:cNvSpPr/>
            <p:nvPr/>
          </p:nvSpPr>
          <p:spPr>
            <a:xfrm>
              <a:off x="0" y="7976615"/>
              <a:ext cx="8583295" cy="251460"/>
            </a:xfrm>
            <a:custGeom>
              <a:avLst/>
              <a:gdLst/>
              <a:ahLst/>
              <a:cxnLst/>
              <a:rect l="l" t="t" r="r" b="b"/>
              <a:pathLst>
                <a:path w="8583295" h="251459">
                  <a:moveTo>
                    <a:pt x="8583168" y="0"/>
                  </a:moveTo>
                  <a:lnTo>
                    <a:pt x="0" y="0"/>
                  </a:lnTo>
                  <a:lnTo>
                    <a:pt x="0" y="251460"/>
                  </a:lnTo>
                  <a:lnTo>
                    <a:pt x="8583168" y="251460"/>
                  </a:lnTo>
                  <a:lnTo>
                    <a:pt x="8583168" y="0"/>
                  </a:lnTo>
                  <a:close/>
                </a:path>
              </a:pathLst>
            </a:custGeom>
            <a:solidFill>
              <a:srgbClr val="844DE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object 7">
              <a:extLst>
                <a:ext uri="{FF2B5EF4-FFF2-40B4-BE49-F238E27FC236}">
                  <a16:creationId xmlns:a16="http://schemas.microsoft.com/office/drawing/2014/main" id="{627BD9DE-B59D-E9B6-1137-69A1F9031C9F}"/>
                </a:ext>
              </a:extLst>
            </p:cNvPr>
            <p:cNvSpPr/>
            <p:nvPr/>
          </p:nvSpPr>
          <p:spPr>
            <a:xfrm>
              <a:off x="8581643" y="7976615"/>
              <a:ext cx="6049010" cy="253365"/>
            </a:xfrm>
            <a:custGeom>
              <a:avLst/>
              <a:gdLst/>
              <a:ahLst/>
              <a:cxnLst/>
              <a:rect l="l" t="t" r="r" b="b"/>
              <a:pathLst>
                <a:path w="6049009" h="253365">
                  <a:moveTo>
                    <a:pt x="6048756" y="0"/>
                  </a:moveTo>
                  <a:lnTo>
                    <a:pt x="0" y="0"/>
                  </a:lnTo>
                  <a:lnTo>
                    <a:pt x="0" y="252984"/>
                  </a:lnTo>
                  <a:lnTo>
                    <a:pt x="6048756" y="252984"/>
                  </a:lnTo>
                  <a:lnTo>
                    <a:pt x="6048756" y="0"/>
                  </a:lnTo>
                  <a:close/>
                </a:path>
              </a:pathLst>
            </a:custGeom>
            <a:solidFill>
              <a:srgbClr val="00D7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14498" y="181484"/>
            <a:ext cx="5897880" cy="658495"/>
          </a:xfrm>
          <a:prstGeom prst="rect">
            <a:avLst/>
          </a:prstGeom>
        </p:spPr>
        <p:txBody>
          <a:bodyPr vert="horz" wrap="square" lIns="0" tIns="12700" rIns="0" bIns="0" rtlCol="0">
            <a:spAutoFit/>
          </a:bodyPr>
          <a:lstStyle/>
          <a:p>
            <a:pPr marL="12700">
              <a:lnSpc>
                <a:spcPct val="100000"/>
              </a:lnSpc>
              <a:spcBef>
                <a:spcPts val="100"/>
              </a:spcBef>
            </a:pPr>
            <a:r>
              <a:rPr sz="4150" b="1" dirty="0">
                <a:latin typeface="Arial"/>
                <a:cs typeface="Arial"/>
              </a:rPr>
              <a:t>Expert</a:t>
            </a:r>
            <a:r>
              <a:rPr sz="4150" b="1" spc="-215" dirty="0">
                <a:latin typeface="Arial"/>
                <a:cs typeface="Arial"/>
              </a:rPr>
              <a:t> </a:t>
            </a:r>
            <a:r>
              <a:rPr sz="4150" b="1" spc="-95" dirty="0">
                <a:latin typeface="Arial"/>
                <a:cs typeface="Arial"/>
              </a:rPr>
              <a:t>Consulting</a:t>
            </a:r>
            <a:r>
              <a:rPr sz="4150" b="1" spc="-180" dirty="0">
                <a:latin typeface="Arial"/>
                <a:cs typeface="Arial"/>
              </a:rPr>
              <a:t> </a:t>
            </a:r>
            <a:r>
              <a:rPr sz="4150" b="1" spc="-40" dirty="0">
                <a:latin typeface="Arial"/>
                <a:cs typeface="Arial"/>
              </a:rPr>
              <a:t>Team</a:t>
            </a:r>
            <a:endParaRPr sz="4150" dirty="0">
              <a:latin typeface="Arial"/>
              <a:cs typeface="Arial"/>
            </a:endParaRPr>
          </a:p>
        </p:txBody>
      </p:sp>
      <p:pic>
        <p:nvPicPr>
          <p:cNvPr id="3" name="object 3"/>
          <p:cNvPicPr/>
          <p:nvPr/>
        </p:nvPicPr>
        <p:blipFill>
          <a:blip r:embed="rId2" cstate="print"/>
          <a:stretch>
            <a:fillRect/>
          </a:stretch>
        </p:blipFill>
        <p:spPr>
          <a:xfrm>
            <a:off x="1935479" y="1371600"/>
            <a:ext cx="530351" cy="492469"/>
          </a:xfrm>
          <a:prstGeom prst="rect">
            <a:avLst/>
          </a:prstGeom>
        </p:spPr>
      </p:pic>
      <p:sp>
        <p:nvSpPr>
          <p:cNvPr id="4" name="object 4"/>
          <p:cNvSpPr txBox="1"/>
          <p:nvPr/>
        </p:nvSpPr>
        <p:spPr>
          <a:xfrm>
            <a:off x="1923033" y="2089149"/>
            <a:ext cx="3557904" cy="1824989"/>
          </a:xfrm>
          <a:prstGeom prst="rect">
            <a:avLst/>
          </a:prstGeom>
        </p:spPr>
        <p:txBody>
          <a:bodyPr vert="horz" wrap="square" lIns="0" tIns="12700" rIns="0" bIns="0" rtlCol="0">
            <a:spAutoFit/>
          </a:bodyPr>
          <a:lstStyle/>
          <a:p>
            <a:pPr marL="12700">
              <a:lnSpc>
                <a:spcPct val="100000"/>
              </a:lnSpc>
              <a:spcBef>
                <a:spcPts val="100"/>
              </a:spcBef>
            </a:pPr>
            <a:r>
              <a:rPr sz="2050" b="1" spc="-25" dirty="0">
                <a:solidFill>
                  <a:srgbClr val="646667"/>
                </a:solidFill>
                <a:latin typeface="Arial"/>
                <a:cs typeface="Arial"/>
              </a:rPr>
              <a:t>Industry</a:t>
            </a:r>
            <a:r>
              <a:rPr sz="2050" b="1" spc="-85" dirty="0">
                <a:solidFill>
                  <a:srgbClr val="646667"/>
                </a:solidFill>
                <a:latin typeface="Arial"/>
                <a:cs typeface="Arial"/>
              </a:rPr>
              <a:t> </a:t>
            </a:r>
            <a:r>
              <a:rPr sz="2050" b="1" spc="-10" dirty="0">
                <a:solidFill>
                  <a:srgbClr val="646667"/>
                </a:solidFill>
                <a:latin typeface="Arial"/>
                <a:cs typeface="Arial"/>
              </a:rPr>
              <a:t>Experience</a:t>
            </a:r>
            <a:endParaRPr sz="2050">
              <a:latin typeface="Arial"/>
              <a:cs typeface="Arial"/>
            </a:endParaRPr>
          </a:p>
          <a:p>
            <a:pPr marL="12700" marR="5080">
              <a:lnSpc>
                <a:spcPct val="136400"/>
              </a:lnSpc>
              <a:spcBef>
                <a:spcPts val="900"/>
              </a:spcBef>
            </a:pPr>
            <a:r>
              <a:rPr sz="1650" spc="65" dirty="0">
                <a:solidFill>
                  <a:srgbClr val="646667"/>
                </a:solidFill>
                <a:latin typeface="Arial"/>
                <a:cs typeface="Arial"/>
              </a:rPr>
              <a:t>Our</a:t>
            </a:r>
            <a:r>
              <a:rPr sz="1650" spc="-30" dirty="0">
                <a:solidFill>
                  <a:srgbClr val="646667"/>
                </a:solidFill>
                <a:latin typeface="Arial"/>
                <a:cs typeface="Arial"/>
              </a:rPr>
              <a:t> </a:t>
            </a:r>
            <a:r>
              <a:rPr sz="1650" spc="50" dirty="0">
                <a:solidFill>
                  <a:srgbClr val="646667"/>
                </a:solidFill>
                <a:latin typeface="Arial"/>
                <a:cs typeface="Arial"/>
              </a:rPr>
              <a:t>consultants</a:t>
            </a:r>
            <a:r>
              <a:rPr sz="1650" spc="-60" dirty="0">
                <a:solidFill>
                  <a:srgbClr val="646667"/>
                </a:solidFill>
                <a:latin typeface="Arial"/>
                <a:cs typeface="Arial"/>
              </a:rPr>
              <a:t> </a:t>
            </a:r>
            <a:r>
              <a:rPr sz="1650" spc="70" dirty="0">
                <a:solidFill>
                  <a:srgbClr val="646667"/>
                </a:solidFill>
                <a:latin typeface="Arial"/>
                <a:cs typeface="Arial"/>
              </a:rPr>
              <a:t>bring</a:t>
            </a:r>
            <a:r>
              <a:rPr sz="1650" spc="-50" dirty="0">
                <a:solidFill>
                  <a:srgbClr val="646667"/>
                </a:solidFill>
                <a:latin typeface="Arial"/>
                <a:cs typeface="Arial"/>
              </a:rPr>
              <a:t> </a:t>
            </a:r>
            <a:r>
              <a:rPr sz="1650" spc="-10" dirty="0">
                <a:solidFill>
                  <a:srgbClr val="646667"/>
                </a:solidFill>
                <a:latin typeface="Arial"/>
                <a:cs typeface="Arial"/>
              </a:rPr>
              <a:t>extensive </a:t>
            </a:r>
            <a:r>
              <a:rPr sz="1650" dirty="0">
                <a:solidFill>
                  <a:srgbClr val="646667"/>
                </a:solidFill>
                <a:latin typeface="Arial"/>
                <a:cs typeface="Arial"/>
              </a:rPr>
              <a:t>experience</a:t>
            </a:r>
            <a:r>
              <a:rPr sz="1650" spc="65" dirty="0">
                <a:solidFill>
                  <a:srgbClr val="646667"/>
                </a:solidFill>
                <a:latin typeface="Arial"/>
                <a:cs typeface="Arial"/>
              </a:rPr>
              <a:t> </a:t>
            </a:r>
            <a:r>
              <a:rPr sz="1650" spc="75" dirty="0">
                <a:solidFill>
                  <a:srgbClr val="646667"/>
                </a:solidFill>
                <a:latin typeface="Arial"/>
                <a:cs typeface="Arial"/>
              </a:rPr>
              <a:t>in</a:t>
            </a:r>
            <a:r>
              <a:rPr sz="1650" spc="70" dirty="0">
                <a:solidFill>
                  <a:srgbClr val="646667"/>
                </a:solidFill>
                <a:latin typeface="Arial"/>
                <a:cs typeface="Arial"/>
              </a:rPr>
              <a:t> </a:t>
            </a:r>
            <a:r>
              <a:rPr sz="1650" spc="-80" dirty="0">
                <a:solidFill>
                  <a:srgbClr val="646667"/>
                </a:solidFill>
                <a:latin typeface="Arial"/>
                <a:cs typeface="Arial"/>
              </a:rPr>
              <a:t>HR</a:t>
            </a:r>
            <a:r>
              <a:rPr sz="1650" spc="80" dirty="0">
                <a:solidFill>
                  <a:srgbClr val="646667"/>
                </a:solidFill>
                <a:latin typeface="Arial"/>
                <a:cs typeface="Arial"/>
              </a:rPr>
              <a:t> </a:t>
            </a:r>
            <a:r>
              <a:rPr sz="1650" dirty="0">
                <a:solidFill>
                  <a:srgbClr val="646667"/>
                </a:solidFill>
                <a:latin typeface="Arial"/>
                <a:cs typeface="Arial"/>
              </a:rPr>
              <a:t>practices,</a:t>
            </a:r>
            <a:r>
              <a:rPr sz="1650" spc="35" dirty="0">
                <a:solidFill>
                  <a:srgbClr val="646667"/>
                </a:solidFill>
                <a:latin typeface="Arial"/>
                <a:cs typeface="Arial"/>
              </a:rPr>
              <a:t> </a:t>
            </a:r>
            <a:r>
              <a:rPr sz="1650" spc="40" dirty="0">
                <a:solidFill>
                  <a:srgbClr val="646667"/>
                </a:solidFill>
                <a:latin typeface="Arial"/>
                <a:cs typeface="Arial"/>
              </a:rPr>
              <a:t>ensuring </a:t>
            </a:r>
            <a:r>
              <a:rPr sz="1650" spc="55" dirty="0">
                <a:solidFill>
                  <a:srgbClr val="646667"/>
                </a:solidFill>
                <a:latin typeface="Arial"/>
                <a:cs typeface="Arial"/>
              </a:rPr>
              <a:t>tailored</a:t>
            </a:r>
            <a:r>
              <a:rPr sz="1650" spc="-45" dirty="0">
                <a:solidFill>
                  <a:srgbClr val="646667"/>
                </a:solidFill>
                <a:latin typeface="Arial"/>
                <a:cs typeface="Arial"/>
              </a:rPr>
              <a:t> </a:t>
            </a:r>
            <a:r>
              <a:rPr sz="1650" spc="55" dirty="0">
                <a:solidFill>
                  <a:srgbClr val="646667"/>
                </a:solidFill>
                <a:latin typeface="Arial"/>
                <a:cs typeface="Arial"/>
              </a:rPr>
              <a:t>solutions</a:t>
            </a:r>
            <a:r>
              <a:rPr sz="1650" spc="-45" dirty="0">
                <a:solidFill>
                  <a:srgbClr val="646667"/>
                </a:solidFill>
                <a:latin typeface="Arial"/>
                <a:cs typeface="Arial"/>
              </a:rPr>
              <a:t> </a:t>
            </a:r>
            <a:r>
              <a:rPr sz="1650" spc="95" dirty="0">
                <a:solidFill>
                  <a:srgbClr val="646667"/>
                </a:solidFill>
                <a:latin typeface="Arial"/>
                <a:cs typeface="Arial"/>
              </a:rPr>
              <a:t>for</a:t>
            </a:r>
            <a:r>
              <a:rPr sz="1650" spc="-15" dirty="0">
                <a:solidFill>
                  <a:srgbClr val="646667"/>
                </a:solidFill>
                <a:latin typeface="Arial"/>
                <a:cs typeface="Arial"/>
              </a:rPr>
              <a:t> </a:t>
            </a:r>
            <a:r>
              <a:rPr sz="1650" spc="65" dirty="0">
                <a:solidFill>
                  <a:srgbClr val="646667"/>
                </a:solidFill>
                <a:latin typeface="Arial"/>
                <a:cs typeface="Arial"/>
              </a:rPr>
              <a:t>Mobilink </a:t>
            </a:r>
            <a:r>
              <a:rPr sz="1650" spc="20" dirty="0">
                <a:solidFill>
                  <a:srgbClr val="646667"/>
                </a:solidFill>
                <a:latin typeface="Arial"/>
                <a:cs typeface="Arial"/>
              </a:rPr>
              <a:t>Microfinance</a:t>
            </a:r>
            <a:r>
              <a:rPr sz="1650" spc="235" dirty="0">
                <a:solidFill>
                  <a:srgbClr val="646667"/>
                </a:solidFill>
                <a:latin typeface="Arial"/>
                <a:cs typeface="Arial"/>
              </a:rPr>
              <a:t> </a:t>
            </a:r>
            <a:r>
              <a:rPr sz="1650" spc="-10" dirty="0">
                <a:solidFill>
                  <a:srgbClr val="646667"/>
                </a:solidFill>
                <a:latin typeface="Arial"/>
                <a:cs typeface="Arial"/>
              </a:rPr>
              <a:t>Bank.</a:t>
            </a:r>
            <a:endParaRPr sz="1650">
              <a:latin typeface="Arial"/>
              <a:cs typeface="Arial"/>
            </a:endParaRPr>
          </a:p>
        </p:txBody>
      </p:sp>
      <p:pic>
        <p:nvPicPr>
          <p:cNvPr id="5" name="object 5"/>
          <p:cNvPicPr/>
          <p:nvPr/>
        </p:nvPicPr>
        <p:blipFill>
          <a:blip r:embed="rId3" cstate="print"/>
          <a:stretch>
            <a:fillRect/>
          </a:stretch>
        </p:blipFill>
        <p:spPr>
          <a:xfrm>
            <a:off x="8604504" y="1371600"/>
            <a:ext cx="528827" cy="530351"/>
          </a:xfrm>
          <a:prstGeom prst="rect">
            <a:avLst/>
          </a:prstGeom>
        </p:spPr>
      </p:pic>
      <p:sp>
        <p:nvSpPr>
          <p:cNvPr id="6" name="object 6"/>
          <p:cNvSpPr txBox="1"/>
          <p:nvPr/>
        </p:nvSpPr>
        <p:spPr>
          <a:xfrm>
            <a:off x="8592693" y="2089149"/>
            <a:ext cx="3669029" cy="1824989"/>
          </a:xfrm>
          <a:prstGeom prst="rect">
            <a:avLst/>
          </a:prstGeom>
        </p:spPr>
        <p:txBody>
          <a:bodyPr vert="horz" wrap="square" lIns="0" tIns="12700" rIns="0" bIns="0" rtlCol="0">
            <a:spAutoFit/>
          </a:bodyPr>
          <a:lstStyle/>
          <a:p>
            <a:pPr marL="12700">
              <a:lnSpc>
                <a:spcPct val="100000"/>
              </a:lnSpc>
              <a:spcBef>
                <a:spcPts val="100"/>
              </a:spcBef>
            </a:pPr>
            <a:r>
              <a:rPr sz="2050" b="1" dirty="0">
                <a:solidFill>
                  <a:srgbClr val="646667"/>
                </a:solidFill>
                <a:latin typeface="Arial"/>
                <a:cs typeface="Arial"/>
              </a:rPr>
              <a:t>Global</a:t>
            </a:r>
            <a:r>
              <a:rPr sz="2050" b="1" spc="-125" dirty="0">
                <a:solidFill>
                  <a:srgbClr val="646667"/>
                </a:solidFill>
                <a:latin typeface="Arial"/>
                <a:cs typeface="Arial"/>
              </a:rPr>
              <a:t> </a:t>
            </a:r>
            <a:r>
              <a:rPr sz="2050" b="1" spc="-10" dirty="0">
                <a:solidFill>
                  <a:srgbClr val="646667"/>
                </a:solidFill>
                <a:latin typeface="Arial"/>
                <a:cs typeface="Arial"/>
              </a:rPr>
              <a:t>Expertise</a:t>
            </a:r>
            <a:endParaRPr sz="2050">
              <a:latin typeface="Arial"/>
              <a:cs typeface="Arial"/>
            </a:endParaRPr>
          </a:p>
          <a:p>
            <a:pPr marL="12700" marR="5080">
              <a:lnSpc>
                <a:spcPct val="136400"/>
              </a:lnSpc>
              <a:spcBef>
                <a:spcPts val="900"/>
              </a:spcBef>
            </a:pPr>
            <a:r>
              <a:rPr sz="1650" dirty="0">
                <a:solidFill>
                  <a:srgbClr val="646667"/>
                </a:solidFill>
                <a:latin typeface="Arial"/>
                <a:cs typeface="Arial"/>
              </a:rPr>
              <a:t>Well-versed</a:t>
            </a:r>
            <a:r>
              <a:rPr sz="1650" spc="5" dirty="0">
                <a:solidFill>
                  <a:srgbClr val="646667"/>
                </a:solidFill>
                <a:latin typeface="Arial"/>
                <a:cs typeface="Arial"/>
              </a:rPr>
              <a:t> </a:t>
            </a:r>
            <a:r>
              <a:rPr sz="1650" spc="75" dirty="0">
                <a:solidFill>
                  <a:srgbClr val="646667"/>
                </a:solidFill>
                <a:latin typeface="Arial"/>
                <a:cs typeface="Arial"/>
              </a:rPr>
              <a:t>in</a:t>
            </a:r>
            <a:r>
              <a:rPr sz="1650" spc="50" dirty="0">
                <a:solidFill>
                  <a:srgbClr val="646667"/>
                </a:solidFill>
                <a:latin typeface="Arial"/>
                <a:cs typeface="Arial"/>
              </a:rPr>
              <a:t> </a:t>
            </a:r>
            <a:r>
              <a:rPr sz="1650" spc="65" dirty="0">
                <a:solidFill>
                  <a:srgbClr val="646667"/>
                </a:solidFill>
                <a:latin typeface="Arial"/>
                <a:cs typeface="Arial"/>
              </a:rPr>
              <a:t>international</a:t>
            </a:r>
            <a:r>
              <a:rPr sz="1650" dirty="0">
                <a:solidFill>
                  <a:srgbClr val="646667"/>
                </a:solidFill>
                <a:latin typeface="Arial"/>
                <a:cs typeface="Arial"/>
              </a:rPr>
              <a:t> </a:t>
            </a:r>
            <a:r>
              <a:rPr sz="1650" spc="-25" dirty="0">
                <a:solidFill>
                  <a:srgbClr val="646667"/>
                </a:solidFill>
                <a:latin typeface="Arial"/>
                <a:cs typeface="Arial"/>
              </a:rPr>
              <a:t>HR </a:t>
            </a:r>
            <a:r>
              <a:rPr sz="1650" spc="10" dirty="0">
                <a:solidFill>
                  <a:srgbClr val="646667"/>
                </a:solidFill>
                <a:latin typeface="Arial"/>
                <a:cs typeface="Arial"/>
              </a:rPr>
              <a:t>standards</a:t>
            </a:r>
            <a:r>
              <a:rPr sz="1650" spc="55" dirty="0">
                <a:solidFill>
                  <a:srgbClr val="646667"/>
                </a:solidFill>
                <a:latin typeface="Arial"/>
                <a:cs typeface="Arial"/>
              </a:rPr>
              <a:t> </a:t>
            </a:r>
            <a:r>
              <a:rPr sz="1650" spc="70" dirty="0">
                <a:solidFill>
                  <a:srgbClr val="646667"/>
                </a:solidFill>
                <a:latin typeface="Arial"/>
                <a:cs typeface="Arial"/>
              </a:rPr>
              <a:t>and</a:t>
            </a:r>
            <a:r>
              <a:rPr sz="1650" spc="80" dirty="0">
                <a:solidFill>
                  <a:srgbClr val="646667"/>
                </a:solidFill>
                <a:latin typeface="Arial"/>
                <a:cs typeface="Arial"/>
              </a:rPr>
              <a:t> </a:t>
            </a:r>
            <a:r>
              <a:rPr sz="1650" spc="10" dirty="0">
                <a:solidFill>
                  <a:srgbClr val="646667"/>
                </a:solidFill>
                <a:latin typeface="Arial"/>
                <a:cs typeface="Arial"/>
              </a:rPr>
              <a:t>best</a:t>
            </a:r>
            <a:r>
              <a:rPr sz="1650" spc="85" dirty="0">
                <a:solidFill>
                  <a:srgbClr val="646667"/>
                </a:solidFill>
                <a:latin typeface="Arial"/>
                <a:cs typeface="Arial"/>
              </a:rPr>
              <a:t> </a:t>
            </a:r>
            <a:r>
              <a:rPr sz="1650" spc="10" dirty="0">
                <a:solidFill>
                  <a:srgbClr val="646667"/>
                </a:solidFill>
                <a:latin typeface="Arial"/>
                <a:cs typeface="Arial"/>
              </a:rPr>
              <a:t>practices,</a:t>
            </a:r>
            <a:r>
              <a:rPr sz="1650" spc="55" dirty="0">
                <a:solidFill>
                  <a:srgbClr val="646667"/>
                </a:solidFill>
                <a:latin typeface="Arial"/>
                <a:cs typeface="Arial"/>
              </a:rPr>
              <a:t> </a:t>
            </a:r>
            <a:r>
              <a:rPr sz="1650" spc="70" dirty="0">
                <a:solidFill>
                  <a:srgbClr val="646667"/>
                </a:solidFill>
                <a:latin typeface="Arial"/>
                <a:cs typeface="Arial"/>
              </a:rPr>
              <a:t>our </a:t>
            </a:r>
            <a:r>
              <a:rPr sz="1650" spc="65" dirty="0">
                <a:solidFill>
                  <a:srgbClr val="646667"/>
                </a:solidFill>
                <a:latin typeface="Arial"/>
                <a:cs typeface="Arial"/>
              </a:rPr>
              <a:t>team</a:t>
            </a:r>
            <a:r>
              <a:rPr sz="1650" spc="114" dirty="0">
                <a:solidFill>
                  <a:srgbClr val="646667"/>
                </a:solidFill>
                <a:latin typeface="Arial"/>
                <a:cs typeface="Arial"/>
              </a:rPr>
              <a:t> </a:t>
            </a:r>
            <a:r>
              <a:rPr sz="1650" spc="10" dirty="0">
                <a:solidFill>
                  <a:srgbClr val="646667"/>
                </a:solidFill>
                <a:latin typeface="Arial"/>
                <a:cs typeface="Arial"/>
              </a:rPr>
              <a:t>provides</a:t>
            </a:r>
            <a:r>
              <a:rPr sz="1650" spc="114" dirty="0">
                <a:solidFill>
                  <a:srgbClr val="646667"/>
                </a:solidFill>
                <a:latin typeface="Arial"/>
                <a:cs typeface="Arial"/>
              </a:rPr>
              <a:t> </a:t>
            </a:r>
            <a:r>
              <a:rPr sz="1650" spc="10" dirty="0">
                <a:solidFill>
                  <a:srgbClr val="646667"/>
                </a:solidFill>
                <a:latin typeface="Arial"/>
                <a:cs typeface="Arial"/>
              </a:rPr>
              <a:t>a</a:t>
            </a:r>
            <a:r>
              <a:rPr sz="1650" spc="114" dirty="0">
                <a:solidFill>
                  <a:srgbClr val="646667"/>
                </a:solidFill>
                <a:latin typeface="Arial"/>
                <a:cs typeface="Arial"/>
              </a:rPr>
              <a:t> </a:t>
            </a:r>
            <a:r>
              <a:rPr sz="1650" spc="10" dirty="0">
                <a:solidFill>
                  <a:srgbClr val="646667"/>
                </a:solidFill>
                <a:latin typeface="Arial"/>
                <a:cs typeface="Arial"/>
              </a:rPr>
              <a:t>global</a:t>
            </a:r>
            <a:r>
              <a:rPr sz="1650" spc="85" dirty="0">
                <a:solidFill>
                  <a:srgbClr val="646667"/>
                </a:solidFill>
                <a:latin typeface="Arial"/>
                <a:cs typeface="Arial"/>
              </a:rPr>
              <a:t> </a:t>
            </a:r>
            <a:r>
              <a:rPr sz="1650" spc="10" dirty="0">
                <a:solidFill>
                  <a:srgbClr val="646667"/>
                </a:solidFill>
                <a:latin typeface="Arial"/>
                <a:cs typeface="Arial"/>
              </a:rPr>
              <a:t>perspective</a:t>
            </a:r>
            <a:r>
              <a:rPr sz="1650" spc="85" dirty="0">
                <a:solidFill>
                  <a:srgbClr val="646667"/>
                </a:solidFill>
                <a:latin typeface="Arial"/>
                <a:cs typeface="Arial"/>
              </a:rPr>
              <a:t> </a:t>
            </a:r>
            <a:r>
              <a:rPr sz="1650" spc="75" dirty="0">
                <a:solidFill>
                  <a:srgbClr val="646667"/>
                </a:solidFill>
                <a:latin typeface="Arial"/>
                <a:cs typeface="Arial"/>
              </a:rPr>
              <a:t>to </a:t>
            </a:r>
            <a:r>
              <a:rPr sz="1650" dirty="0">
                <a:solidFill>
                  <a:srgbClr val="646667"/>
                </a:solidFill>
                <a:latin typeface="Arial"/>
                <a:cs typeface="Arial"/>
              </a:rPr>
              <a:t>enhance</a:t>
            </a:r>
            <a:r>
              <a:rPr sz="1650" spc="15" dirty="0">
                <a:solidFill>
                  <a:srgbClr val="646667"/>
                </a:solidFill>
                <a:latin typeface="Arial"/>
                <a:cs typeface="Arial"/>
              </a:rPr>
              <a:t> </a:t>
            </a:r>
            <a:r>
              <a:rPr sz="1650" spc="75" dirty="0">
                <a:solidFill>
                  <a:srgbClr val="646667"/>
                </a:solidFill>
                <a:latin typeface="Arial"/>
                <a:cs typeface="Arial"/>
              </a:rPr>
              <a:t>your </a:t>
            </a:r>
            <a:r>
              <a:rPr sz="1650" spc="-80" dirty="0">
                <a:solidFill>
                  <a:srgbClr val="646667"/>
                </a:solidFill>
                <a:latin typeface="Arial"/>
                <a:cs typeface="Arial"/>
              </a:rPr>
              <a:t>HR</a:t>
            </a:r>
            <a:r>
              <a:rPr sz="1650" spc="45" dirty="0">
                <a:solidFill>
                  <a:srgbClr val="646667"/>
                </a:solidFill>
                <a:latin typeface="Arial"/>
                <a:cs typeface="Arial"/>
              </a:rPr>
              <a:t> </a:t>
            </a:r>
            <a:r>
              <a:rPr sz="1650" spc="-10" dirty="0">
                <a:solidFill>
                  <a:srgbClr val="646667"/>
                </a:solidFill>
                <a:latin typeface="Arial"/>
                <a:cs typeface="Arial"/>
              </a:rPr>
              <a:t>policies.</a:t>
            </a:r>
            <a:endParaRPr sz="1650">
              <a:latin typeface="Arial"/>
              <a:cs typeface="Arial"/>
            </a:endParaRPr>
          </a:p>
        </p:txBody>
      </p:sp>
      <p:pic>
        <p:nvPicPr>
          <p:cNvPr id="7" name="object 7"/>
          <p:cNvPicPr/>
          <p:nvPr/>
        </p:nvPicPr>
        <p:blipFill>
          <a:blip r:embed="rId4" cstate="print"/>
          <a:stretch>
            <a:fillRect/>
          </a:stretch>
        </p:blipFill>
        <p:spPr>
          <a:xfrm>
            <a:off x="1965785" y="4933014"/>
            <a:ext cx="462163" cy="462163"/>
          </a:xfrm>
          <a:prstGeom prst="rect">
            <a:avLst/>
          </a:prstGeom>
        </p:spPr>
      </p:pic>
      <p:sp>
        <p:nvSpPr>
          <p:cNvPr id="8" name="object 8"/>
          <p:cNvSpPr txBox="1"/>
          <p:nvPr/>
        </p:nvSpPr>
        <p:spPr>
          <a:xfrm>
            <a:off x="1923033" y="5620639"/>
            <a:ext cx="3285490" cy="1824355"/>
          </a:xfrm>
          <a:prstGeom prst="rect">
            <a:avLst/>
          </a:prstGeom>
        </p:spPr>
        <p:txBody>
          <a:bodyPr vert="horz" wrap="square" lIns="0" tIns="12700" rIns="0" bIns="0" rtlCol="0">
            <a:spAutoFit/>
          </a:bodyPr>
          <a:lstStyle/>
          <a:p>
            <a:pPr marL="12700">
              <a:lnSpc>
                <a:spcPct val="100000"/>
              </a:lnSpc>
              <a:spcBef>
                <a:spcPts val="100"/>
              </a:spcBef>
            </a:pPr>
            <a:r>
              <a:rPr sz="2050" b="1" spc="65" dirty="0">
                <a:solidFill>
                  <a:srgbClr val="646667"/>
                </a:solidFill>
                <a:latin typeface="Arial"/>
                <a:cs typeface="Arial"/>
              </a:rPr>
              <a:t>Data-</a:t>
            </a:r>
            <a:r>
              <a:rPr sz="2050" b="1" spc="-10" dirty="0">
                <a:solidFill>
                  <a:srgbClr val="646667"/>
                </a:solidFill>
                <a:latin typeface="Arial"/>
                <a:cs typeface="Arial"/>
              </a:rPr>
              <a:t>Driven</a:t>
            </a:r>
            <a:r>
              <a:rPr sz="2050" b="1" spc="-95" dirty="0">
                <a:solidFill>
                  <a:srgbClr val="646667"/>
                </a:solidFill>
                <a:latin typeface="Arial"/>
                <a:cs typeface="Arial"/>
              </a:rPr>
              <a:t> </a:t>
            </a:r>
            <a:r>
              <a:rPr sz="2050" b="1" spc="-10" dirty="0">
                <a:solidFill>
                  <a:srgbClr val="646667"/>
                </a:solidFill>
                <a:latin typeface="Arial"/>
                <a:cs typeface="Arial"/>
              </a:rPr>
              <a:t>Approach</a:t>
            </a:r>
            <a:endParaRPr sz="2050">
              <a:latin typeface="Arial"/>
              <a:cs typeface="Arial"/>
            </a:endParaRPr>
          </a:p>
          <a:p>
            <a:pPr marL="12700" marR="5080">
              <a:lnSpc>
                <a:spcPct val="136400"/>
              </a:lnSpc>
              <a:spcBef>
                <a:spcPts val="900"/>
              </a:spcBef>
            </a:pPr>
            <a:r>
              <a:rPr sz="1650" dirty="0">
                <a:solidFill>
                  <a:srgbClr val="646667"/>
                </a:solidFill>
                <a:latin typeface="Arial"/>
                <a:cs typeface="Arial"/>
              </a:rPr>
              <a:t>We</a:t>
            </a:r>
            <a:r>
              <a:rPr sz="1650" spc="90" dirty="0">
                <a:solidFill>
                  <a:srgbClr val="646667"/>
                </a:solidFill>
                <a:latin typeface="Arial"/>
                <a:cs typeface="Arial"/>
              </a:rPr>
              <a:t> </a:t>
            </a:r>
            <a:r>
              <a:rPr sz="1650" spc="45" dirty="0">
                <a:solidFill>
                  <a:srgbClr val="646667"/>
                </a:solidFill>
                <a:latin typeface="Arial"/>
                <a:cs typeface="Arial"/>
              </a:rPr>
              <a:t>utilize </a:t>
            </a:r>
            <a:r>
              <a:rPr sz="1650" dirty="0">
                <a:solidFill>
                  <a:srgbClr val="646667"/>
                </a:solidFill>
                <a:latin typeface="Arial"/>
                <a:cs typeface="Arial"/>
              </a:rPr>
              <a:t>advanced</a:t>
            </a:r>
            <a:r>
              <a:rPr sz="1650" spc="40" dirty="0">
                <a:solidFill>
                  <a:srgbClr val="646667"/>
                </a:solidFill>
                <a:latin typeface="Arial"/>
                <a:cs typeface="Arial"/>
              </a:rPr>
              <a:t> </a:t>
            </a:r>
            <a:r>
              <a:rPr sz="1650" dirty="0">
                <a:solidFill>
                  <a:srgbClr val="646667"/>
                </a:solidFill>
                <a:latin typeface="Arial"/>
                <a:cs typeface="Arial"/>
              </a:rPr>
              <a:t>analytics</a:t>
            </a:r>
            <a:r>
              <a:rPr sz="1650" spc="55" dirty="0">
                <a:solidFill>
                  <a:srgbClr val="646667"/>
                </a:solidFill>
                <a:latin typeface="Arial"/>
                <a:cs typeface="Arial"/>
              </a:rPr>
              <a:t> </a:t>
            </a:r>
            <a:r>
              <a:rPr sz="1650" spc="45" dirty="0">
                <a:solidFill>
                  <a:srgbClr val="646667"/>
                </a:solidFill>
                <a:latin typeface="Arial"/>
                <a:cs typeface="Arial"/>
              </a:rPr>
              <a:t>and </a:t>
            </a:r>
            <a:r>
              <a:rPr sz="1650" spc="55" dirty="0">
                <a:solidFill>
                  <a:srgbClr val="646667"/>
                </a:solidFill>
                <a:latin typeface="Arial"/>
                <a:cs typeface="Arial"/>
              </a:rPr>
              <a:t>benchmarking</a:t>
            </a:r>
            <a:r>
              <a:rPr sz="1650" spc="-35" dirty="0">
                <a:solidFill>
                  <a:srgbClr val="646667"/>
                </a:solidFill>
                <a:latin typeface="Arial"/>
                <a:cs typeface="Arial"/>
              </a:rPr>
              <a:t> </a:t>
            </a:r>
            <a:r>
              <a:rPr sz="1650" spc="55" dirty="0">
                <a:solidFill>
                  <a:srgbClr val="646667"/>
                </a:solidFill>
                <a:latin typeface="Arial"/>
                <a:cs typeface="Arial"/>
              </a:rPr>
              <a:t>methodologies</a:t>
            </a:r>
            <a:r>
              <a:rPr sz="1650" spc="-15" dirty="0">
                <a:solidFill>
                  <a:srgbClr val="646667"/>
                </a:solidFill>
                <a:latin typeface="Arial"/>
                <a:cs typeface="Arial"/>
              </a:rPr>
              <a:t> </a:t>
            </a:r>
            <a:r>
              <a:rPr sz="1650" spc="75" dirty="0">
                <a:solidFill>
                  <a:srgbClr val="646667"/>
                </a:solidFill>
                <a:latin typeface="Arial"/>
                <a:cs typeface="Arial"/>
              </a:rPr>
              <a:t>to </a:t>
            </a:r>
            <a:r>
              <a:rPr sz="1650" dirty="0">
                <a:solidFill>
                  <a:srgbClr val="646667"/>
                </a:solidFill>
                <a:latin typeface="Arial"/>
                <a:cs typeface="Arial"/>
              </a:rPr>
              <a:t>deliver</a:t>
            </a:r>
            <a:r>
              <a:rPr sz="1650" spc="405" dirty="0">
                <a:solidFill>
                  <a:srgbClr val="646667"/>
                </a:solidFill>
                <a:latin typeface="Arial"/>
                <a:cs typeface="Arial"/>
              </a:rPr>
              <a:t> </a:t>
            </a:r>
            <a:r>
              <a:rPr sz="1650" dirty="0">
                <a:solidFill>
                  <a:srgbClr val="646667"/>
                </a:solidFill>
                <a:latin typeface="Arial"/>
                <a:cs typeface="Arial"/>
              </a:rPr>
              <a:t>evidence-</a:t>
            </a:r>
            <a:r>
              <a:rPr sz="1650" spc="-10" dirty="0">
                <a:solidFill>
                  <a:srgbClr val="646667"/>
                </a:solidFill>
                <a:latin typeface="Arial"/>
                <a:cs typeface="Arial"/>
              </a:rPr>
              <a:t>based </a:t>
            </a:r>
            <a:r>
              <a:rPr sz="1650" spc="60" dirty="0">
                <a:solidFill>
                  <a:srgbClr val="646667"/>
                </a:solidFill>
                <a:latin typeface="Arial"/>
                <a:cs typeface="Arial"/>
              </a:rPr>
              <a:t>recommendations</a:t>
            </a:r>
            <a:r>
              <a:rPr sz="1650" spc="-45" dirty="0">
                <a:solidFill>
                  <a:srgbClr val="646667"/>
                </a:solidFill>
                <a:latin typeface="Arial"/>
                <a:cs typeface="Arial"/>
              </a:rPr>
              <a:t> </a:t>
            </a:r>
            <a:r>
              <a:rPr sz="1650" spc="70" dirty="0">
                <a:solidFill>
                  <a:srgbClr val="646667"/>
                </a:solidFill>
                <a:latin typeface="Arial"/>
                <a:cs typeface="Arial"/>
              </a:rPr>
              <a:t>and</a:t>
            </a:r>
            <a:r>
              <a:rPr sz="1650" spc="-35" dirty="0">
                <a:solidFill>
                  <a:srgbClr val="646667"/>
                </a:solidFill>
                <a:latin typeface="Arial"/>
                <a:cs typeface="Arial"/>
              </a:rPr>
              <a:t> </a:t>
            </a:r>
            <a:r>
              <a:rPr sz="1650" spc="-10" dirty="0">
                <a:solidFill>
                  <a:srgbClr val="646667"/>
                </a:solidFill>
                <a:latin typeface="Arial"/>
                <a:cs typeface="Arial"/>
              </a:rPr>
              <a:t>solutions.</a:t>
            </a:r>
            <a:endParaRPr sz="1650">
              <a:latin typeface="Arial"/>
              <a:cs typeface="Arial"/>
            </a:endParaRPr>
          </a:p>
        </p:txBody>
      </p:sp>
      <p:pic>
        <p:nvPicPr>
          <p:cNvPr id="9" name="object 9"/>
          <p:cNvPicPr/>
          <p:nvPr/>
        </p:nvPicPr>
        <p:blipFill>
          <a:blip r:embed="rId5" cstate="print"/>
          <a:stretch>
            <a:fillRect/>
          </a:stretch>
        </p:blipFill>
        <p:spPr>
          <a:xfrm>
            <a:off x="8604504" y="5008778"/>
            <a:ext cx="528827" cy="318211"/>
          </a:xfrm>
          <a:prstGeom prst="rect">
            <a:avLst/>
          </a:prstGeom>
        </p:spPr>
      </p:pic>
      <p:sp>
        <p:nvSpPr>
          <p:cNvPr id="10" name="object 10"/>
          <p:cNvSpPr txBox="1"/>
          <p:nvPr/>
        </p:nvSpPr>
        <p:spPr>
          <a:xfrm>
            <a:off x="8592693" y="5620639"/>
            <a:ext cx="3310890" cy="1824355"/>
          </a:xfrm>
          <a:prstGeom prst="rect">
            <a:avLst/>
          </a:prstGeom>
        </p:spPr>
        <p:txBody>
          <a:bodyPr vert="horz" wrap="square" lIns="0" tIns="12700" rIns="0" bIns="0" rtlCol="0">
            <a:spAutoFit/>
          </a:bodyPr>
          <a:lstStyle/>
          <a:p>
            <a:pPr marL="12700">
              <a:lnSpc>
                <a:spcPct val="100000"/>
              </a:lnSpc>
              <a:spcBef>
                <a:spcPts val="100"/>
              </a:spcBef>
            </a:pPr>
            <a:r>
              <a:rPr sz="2050" b="1" spc="-25" dirty="0">
                <a:solidFill>
                  <a:srgbClr val="646667"/>
                </a:solidFill>
                <a:latin typeface="Arial"/>
                <a:cs typeface="Arial"/>
              </a:rPr>
              <a:t>Collaborative</a:t>
            </a:r>
            <a:r>
              <a:rPr sz="2050" b="1" spc="-60" dirty="0">
                <a:solidFill>
                  <a:srgbClr val="646667"/>
                </a:solidFill>
                <a:latin typeface="Arial"/>
                <a:cs typeface="Arial"/>
              </a:rPr>
              <a:t> </a:t>
            </a:r>
            <a:r>
              <a:rPr sz="2050" b="1" spc="-10" dirty="0">
                <a:solidFill>
                  <a:srgbClr val="646667"/>
                </a:solidFill>
                <a:latin typeface="Arial"/>
                <a:cs typeface="Arial"/>
              </a:rPr>
              <a:t>Style</a:t>
            </a:r>
            <a:endParaRPr sz="2050">
              <a:latin typeface="Arial"/>
              <a:cs typeface="Arial"/>
            </a:endParaRPr>
          </a:p>
          <a:p>
            <a:pPr marL="12700" marR="5080">
              <a:lnSpc>
                <a:spcPct val="136400"/>
              </a:lnSpc>
              <a:spcBef>
                <a:spcPts val="900"/>
              </a:spcBef>
            </a:pPr>
            <a:r>
              <a:rPr sz="1650" spc="65" dirty="0">
                <a:solidFill>
                  <a:srgbClr val="646667"/>
                </a:solidFill>
                <a:latin typeface="Arial"/>
                <a:cs typeface="Arial"/>
              </a:rPr>
              <a:t>Our</a:t>
            </a:r>
            <a:r>
              <a:rPr sz="1650" dirty="0">
                <a:solidFill>
                  <a:srgbClr val="646667"/>
                </a:solidFill>
                <a:latin typeface="Arial"/>
                <a:cs typeface="Arial"/>
              </a:rPr>
              <a:t> </a:t>
            </a:r>
            <a:r>
              <a:rPr sz="1650" spc="50" dirty="0">
                <a:solidFill>
                  <a:srgbClr val="646667"/>
                </a:solidFill>
                <a:latin typeface="Arial"/>
                <a:cs typeface="Arial"/>
              </a:rPr>
              <a:t>consultants</a:t>
            </a:r>
            <a:r>
              <a:rPr sz="1650" spc="-35" dirty="0">
                <a:solidFill>
                  <a:srgbClr val="646667"/>
                </a:solidFill>
                <a:latin typeface="Arial"/>
                <a:cs typeface="Arial"/>
              </a:rPr>
              <a:t> </a:t>
            </a:r>
            <a:r>
              <a:rPr sz="1650" spc="80" dirty="0">
                <a:solidFill>
                  <a:srgbClr val="646667"/>
                </a:solidFill>
                <a:latin typeface="Arial"/>
                <a:cs typeface="Arial"/>
              </a:rPr>
              <a:t>work</a:t>
            </a:r>
            <a:r>
              <a:rPr sz="1650" spc="20" dirty="0">
                <a:solidFill>
                  <a:srgbClr val="646667"/>
                </a:solidFill>
                <a:latin typeface="Arial"/>
                <a:cs typeface="Arial"/>
              </a:rPr>
              <a:t> </a:t>
            </a:r>
            <a:r>
              <a:rPr sz="1650" dirty="0">
                <a:solidFill>
                  <a:srgbClr val="646667"/>
                </a:solidFill>
                <a:latin typeface="Arial"/>
                <a:cs typeface="Arial"/>
              </a:rPr>
              <a:t>closely</a:t>
            </a:r>
            <a:r>
              <a:rPr sz="1650" spc="-20" dirty="0">
                <a:solidFill>
                  <a:srgbClr val="646667"/>
                </a:solidFill>
                <a:latin typeface="Arial"/>
                <a:cs typeface="Arial"/>
              </a:rPr>
              <a:t> </a:t>
            </a:r>
            <a:r>
              <a:rPr sz="1650" spc="75" dirty="0">
                <a:solidFill>
                  <a:srgbClr val="646667"/>
                </a:solidFill>
                <a:latin typeface="Arial"/>
                <a:cs typeface="Arial"/>
              </a:rPr>
              <a:t>with your</a:t>
            </a:r>
            <a:r>
              <a:rPr sz="1650" spc="40" dirty="0">
                <a:solidFill>
                  <a:srgbClr val="646667"/>
                </a:solidFill>
                <a:latin typeface="Arial"/>
                <a:cs typeface="Arial"/>
              </a:rPr>
              <a:t> </a:t>
            </a:r>
            <a:r>
              <a:rPr sz="1650" dirty="0">
                <a:solidFill>
                  <a:srgbClr val="646667"/>
                </a:solidFill>
                <a:latin typeface="Arial"/>
                <a:cs typeface="Arial"/>
              </a:rPr>
              <a:t>team,</a:t>
            </a:r>
            <a:r>
              <a:rPr sz="1650" spc="25" dirty="0">
                <a:solidFill>
                  <a:srgbClr val="646667"/>
                </a:solidFill>
                <a:latin typeface="Arial"/>
                <a:cs typeface="Arial"/>
              </a:rPr>
              <a:t> </a:t>
            </a:r>
            <a:r>
              <a:rPr sz="1650" spc="50" dirty="0">
                <a:solidFill>
                  <a:srgbClr val="646667"/>
                </a:solidFill>
                <a:latin typeface="Arial"/>
                <a:cs typeface="Arial"/>
              </a:rPr>
              <a:t>ensuring</a:t>
            </a:r>
            <a:r>
              <a:rPr sz="1650" spc="15" dirty="0">
                <a:solidFill>
                  <a:srgbClr val="646667"/>
                </a:solidFill>
                <a:latin typeface="Arial"/>
                <a:cs typeface="Arial"/>
              </a:rPr>
              <a:t> </a:t>
            </a:r>
            <a:r>
              <a:rPr sz="1650" spc="-10" dirty="0">
                <a:solidFill>
                  <a:srgbClr val="646667"/>
                </a:solidFill>
                <a:latin typeface="Arial"/>
                <a:cs typeface="Arial"/>
              </a:rPr>
              <a:t>seamless </a:t>
            </a:r>
            <a:r>
              <a:rPr sz="1650" spc="65" dirty="0">
                <a:solidFill>
                  <a:srgbClr val="646667"/>
                </a:solidFill>
                <a:latin typeface="Arial"/>
                <a:cs typeface="Arial"/>
              </a:rPr>
              <a:t>integration</a:t>
            </a:r>
            <a:r>
              <a:rPr sz="1650" spc="-5" dirty="0">
                <a:solidFill>
                  <a:srgbClr val="646667"/>
                </a:solidFill>
                <a:latin typeface="Arial"/>
                <a:cs typeface="Arial"/>
              </a:rPr>
              <a:t> </a:t>
            </a:r>
            <a:r>
              <a:rPr sz="1650" spc="85" dirty="0">
                <a:solidFill>
                  <a:srgbClr val="646667"/>
                </a:solidFill>
                <a:latin typeface="Arial"/>
                <a:cs typeface="Arial"/>
              </a:rPr>
              <a:t>of</a:t>
            </a:r>
            <a:r>
              <a:rPr sz="1650" spc="30" dirty="0">
                <a:solidFill>
                  <a:srgbClr val="646667"/>
                </a:solidFill>
                <a:latin typeface="Arial"/>
                <a:cs typeface="Arial"/>
              </a:rPr>
              <a:t> </a:t>
            </a:r>
            <a:r>
              <a:rPr sz="1650" spc="70" dirty="0">
                <a:solidFill>
                  <a:srgbClr val="646667"/>
                </a:solidFill>
                <a:latin typeface="Arial"/>
                <a:cs typeface="Arial"/>
              </a:rPr>
              <a:t>new</a:t>
            </a:r>
            <a:r>
              <a:rPr sz="1650" spc="20" dirty="0">
                <a:solidFill>
                  <a:srgbClr val="646667"/>
                </a:solidFill>
                <a:latin typeface="Arial"/>
                <a:cs typeface="Arial"/>
              </a:rPr>
              <a:t> </a:t>
            </a:r>
            <a:r>
              <a:rPr sz="1650" dirty="0">
                <a:solidFill>
                  <a:srgbClr val="646667"/>
                </a:solidFill>
                <a:latin typeface="Arial"/>
                <a:cs typeface="Arial"/>
              </a:rPr>
              <a:t>policies </a:t>
            </a:r>
            <a:r>
              <a:rPr sz="1650" spc="45" dirty="0">
                <a:solidFill>
                  <a:srgbClr val="646667"/>
                </a:solidFill>
                <a:latin typeface="Arial"/>
                <a:cs typeface="Arial"/>
              </a:rPr>
              <a:t>and</a:t>
            </a:r>
            <a:endParaRPr sz="1650">
              <a:latin typeface="Arial"/>
              <a:cs typeface="Arial"/>
            </a:endParaRPr>
          </a:p>
          <a:p>
            <a:pPr marL="12700">
              <a:lnSpc>
                <a:spcPct val="100000"/>
              </a:lnSpc>
              <a:spcBef>
                <a:spcPts val="720"/>
              </a:spcBef>
            </a:pPr>
            <a:r>
              <a:rPr sz="1650" spc="60" dirty="0">
                <a:solidFill>
                  <a:srgbClr val="646667"/>
                </a:solidFill>
                <a:latin typeface="Arial"/>
                <a:cs typeface="Arial"/>
              </a:rPr>
              <a:t>fostering</a:t>
            </a:r>
            <a:r>
              <a:rPr sz="1650" spc="70" dirty="0">
                <a:solidFill>
                  <a:srgbClr val="646667"/>
                </a:solidFill>
                <a:latin typeface="Arial"/>
                <a:cs typeface="Arial"/>
              </a:rPr>
              <a:t> </a:t>
            </a:r>
            <a:r>
              <a:rPr sz="1650" spc="45" dirty="0">
                <a:solidFill>
                  <a:srgbClr val="646667"/>
                </a:solidFill>
                <a:latin typeface="Arial"/>
                <a:cs typeface="Arial"/>
              </a:rPr>
              <a:t>organizational</a:t>
            </a:r>
            <a:r>
              <a:rPr sz="1650" spc="50" dirty="0">
                <a:solidFill>
                  <a:srgbClr val="646667"/>
                </a:solidFill>
                <a:latin typeface="Arial"/>
                <a:cs typeface="Arial"/>
              </a:rPr>
              <a:t> </a:t>
            </a:r>
            <a:r>
              <a:rPr sz="1650" dirty="0">
                <a:solidFill>
                  <a:srgbClr val="646667"/>
                </a:solidFill>
                <a:latin typeface="Arial"/>
                <a:cs typeface="Arial"/>
              </a:rPr>
              <a:t>buy-</a:t>
            </a:r>
            <a:r>
              <a:rPr sz="1650" spc="-25" dirty="0">
                <a:solidFill>
                  <a:srgbClr val="646667"/>
                </a:solidFill>
                <a:latin typeface="Arial"/>
                <a:cs typeface="Arial"/>
              </a:rPr>
              <a:t>in.</a:t>
            </a:r>
            <a:endParaRPr sz="1650">
              <a:latin typeface="Arial"/>
              <a:cs typeface="Arial"/>
            </a:endParaRPr>
          </a:p>
        </p:txBody>
      </p:sp>
      <p:grpSp>
        <p:nvGrpSpPr>
          <p:cNvPr id="11" name="object 11"/>
          <p:cNvGrpSpPr/>
          <p:nvPr/>
        </p:nvGrpSpPr>
        <p:grpSpPr>
          <a:xfrm>
            <a:off x="0" y="7976615"/>
            <a:ext cx="14630400" cy="253365"/>
            <a:chOff x="0" y="7976615"/>
            <a:chExt cx="14630400" cy="253365"/>
          </a:xfrm>
        </p:grpSpPr>
        <p:sp>
          <p:nvSpPr>
            <p:cNvPr id="12" name="object 12"/>
            <p:cNvSpPr/>
            <p:nvPr/>
          </p:nvSpPr>
          <p:spPr>
            <a:xfrm>
              <a:off x="0" y="7976615"/>
              <a:ext cx="8583295" cy="251460"/>
            </a:xfrm>
            <a:custGeom>
              <a:avLst/>
              <a:gdLst/>
              <a:ahLst/>
              <a:cxnLst/>
              <a:rect l="l" t="t" r="r" b="b"/>
              <a:pathLst>
                <a:path w="8583295" h="251459">
                  <a:moveTo>
                    <a:pt x="8583168" y="0"/>
                  </a:moveTo>
                  <a:lnTo>
                    <a:pt x="0" y="0"/>
                  </a:lnTo>
                  <a:lnTo>
                    <a:pt x="0" y="251460"/>
                  </a:lnTo>
                  <a:lnTo>
                    <a:pt x="8583168" y="251460"/>
                  </a:lnTo>
                  <a:lnTo>
                    <a:pt x="8583168" y="0"/>
                  </a:lnTo>
                  <a:close/>
                </a:path>
              </a:pathLst>
            </a:custGeom>
            <a:solidFill>
              <a:srgbClr val="844DEE"/>
            </a:solidFill>
          </p:spPr>
          <p:txBody>
            <a:bodyPr wrap="square" lIns="0" tIns="0" rIns="0" bIns="0" rtlCol="0"/>
            <a:lstStyle/>
            <a:p>
              <a:endParaRPr/>
            </a:p>
          </p:txBody>
        </p:sp>
        <p:sp>
          <p:nvSpPr>
            <p:cNvPr id="13" name="object 13"/>
            <p:cNvSpPr/>
            <p:nvPr/>
          </p:nvSpPr>
          <p:spPr>
            <a:xfrm>
              <a:off x="8581643" y="7976615"/>
              <a:ext cx="6049010" cy="253365"/>
            </a:xfrm>
            <a:custGeom>
              <a:avLst/>
              <a:gdLst/>
              <a:ahLst/>
              <a:cxnLst/>
              <a:rect l="l" t="t" r="r" b="b"/>
              <a:pathLst>
                <a:path w="6049009" h="253365">
                  <a:moveTo>
                    <a:pt x="6048756" y="0"/>
                  </a:moveTo>
                  <a:lnTo>
                    <a:pt x="0" y="0"/>
                  </a:lnTo>
                  <a:lnTo>
                    <a:pt x="0" y="252984"/>
                  </a:lnTo>
                  <a:lnTo>
                    <a:pt x="6048756" y="252984"/>
                  </a:lnTo>
                  <a:lnTo>
                    <a:pt x="6048756" y="0"/>
                  </a:lnTo>
                  <a:close/>
                </a:path>
              </a:pathLst>
            </a:custGeom>
            <a:solidFill>
              <a:srgbClr val="00D7B8"/>
            </a:solidFill>
          </p:spPr>
          <p:txBody>
            <a:bodyPr wrap="square" lIns="0" tIns="0" rIns="0" bIns="0" rtlCol="0"/>
            <a:lstStyle/>
            <a:p>
              <a:endParaRPr/>
            </a:p>
          </p:txBody>
        </p:sp>
      </p:grpSp>
      <p:pic>
        <p:nvPicPr>
          <p:cNvPr id="14" name="object 14"/>
          <p:cNvPicPr/>
          <p:nvPr/>
        </p:nvPicPr>
        <p:blipFill>
          <a:blip r:embed="rId6" cstate="print"/>
          <a:stretch>
            <a:fillRect/>
          </a:stretch>
        </p:blipFill>
        <p:spPr>
          <a:xfrm>
            <a:off x="13033488" y="393396"/>
            <a:ext cx="1301522" cy="24750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00474-738B-5EE7-8397-85693F7F7C98}"/>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747284C4-041A-630D-1FC6-B293718DF184}"/>
              </a:ext>
            </a:extLst>
          </p:cNvPr>
          <p:cNvPicPr/>
          <p:nvPr/>
        </p:nvPicPr>
        <p:blipFill>
          <a:blip r:embed="rId2" cstate="print"/>
          <a:stretch>
            <a:fillRect/>
          </a:stretch>
        </p:blipFill>
        <p:spPr>
          <a:xfrm>
            <a:off x="11092418" y="560751"/>
            <a:ext cx="2593880" cy="502331"/>
          </a:xfrm>
          <a:prstGeom prst="rect">
            <a:avLst/>
          </a:prstGeom>
        </p:spPr>
      </p:pic>
      <p:sp>
        <p:nvSpPr>
          <p:cNvPr id="3" name="object 3">
            <a:extLst>
              <a:ext uri="{FF2B5EF4-FFF2-40B4-BE49-F238E27FC236}">
                <a16:creationId xmlns:a16="http://schemas.microsoft.com/office/drawing/2014/main" id="{F3FD4F0A-4161-B6AD-353D-6BA40560B7A4}"/>
              </a:ext>
            </a:extLst>
          </p:cNvPr>
          <p:cNvSpPr txBox="1">
            <a:spLocks noGrp="1"/>
          </p:cNvSpPr>
          <p:nvPr>
            <p:ph type="title"/>
          </p:nvPr>
        </p:nvSpPr>
        <p:spPr>
          <a:xfrm>
            <a:off x="-2817072" y="452010"/>
            <a:ext cx="11625300" cy="719811"/>
          </a:xfrm>
          <a:prstGeom prst="rect">
            <a:avLst/>
          </a:prstGeom>
        </p:spPr>
        <p:txBody>
          <a:bodyPr vert="horz" wrap="square" lIns="0" tIns="80390" rIns="0" bIns="0" rtlCol="0">
            <a:spAutoFit/>
          </a:bodyPr>
          <a:lstStyle/>
          <a:p>
            <a:pPr marL="56515">
              <a:lnSpc>
                <a:spcPct val="100000"/>
              </a:lnSpc>
              <a:spcBef>
                <a:spcPts val="105"/>
              </a:spcBef>
            </a:pPr>
            <a:r>
              <a:rPr sz="4150" b="1" dirty="0">
                <a:latin typeface="Arial"/>
                <a:cs typeface="Arial"/>
              </a:rPr>
              <a:t>Our</a:t>
            </a:r>
            <a:r>
              <a:rPr sz="4150" b="1" spc="-195" dirty="0">
                <a:latin typeface="Arial"/>
                <a:cs typeface="Arial"/>
              </a:rPr>
              <a:t> </a:t>
            </a:r>
            <a:r>
              <a:rPr lang="en-US" sz="4150" b="1" spc="-50" dirty="0">
                <a:latin typeface="Arial"/>
                <a:cs typeface="Arial"/>
              </a:rPr>
              <a:t>Leadership</a:t>
            </a:r>
            <a:r>
              <a:rPr sz="4150" b="1" spc="-195" dirty="0">
                <a:latin typeface="Arial"/>
                <a:cs typeface="Arial"/>
              </a:rPr>
              <a:t> </a:t>
            </a:r>
            <a:r>
              <a:rPr sz="4150" b="1" spc="-20" dirty="0">
                <a:latin typeface="Arial"/>
                <a:cs typeface="Arial"/>
              </a:rPr>
              <a:t>Team</a:t>
            </a:r>
            <a:endParaRPr sz="4150" dirty="0">
              <a:latin typeface="Arial"/>
              <a:cs typeface="Arial"/>
            </a:endParaRPr>
          </a:p>
        </p:txBody>
      </p:sp>
      <p:grpSp>
        <p:nvGrpSpPr>
          <p:cNvPr id="5" name="object 11">
            <a:extLst>
              <a:ext uri="{FF2B5EF4-FFF2-40B4-BE49-F238E27FC236}">
                <a16:creationId xmlns:a16="http://schemas.microsoft.com/office/drawing/2014/main" id="{CEE4A37C-AD10-F18F-EA13-E56B6531948E}"/>
              </a:ext>
            </a:extLst>
          </p:cNvPr>
          <p:cNvGrpSpPr/>
          <p:nvPr/>
        </p:nvGrpSpPr>
        <p:grpSpPr>
          <a:xfrm>
            <a:off x="0" y="7976615"/>
            <a:ext cx="14630400" cy="253365"/>
            <a:chOff x="0" y="7976615"/>
            <a:chExt cx="14630400" cy="253365"/>
          </a:xfrm>
        </p:grpSpPr>
        <p:sp>
          <p:nvSpPr>
            <p:cNvPr id="6" name="object 12">
              <a:extLst>
                <a:ext uri="{FF2B5EF4-FFF2-40B4-BE49-F238E27FC236}">
                  <a16:creationId xmlns:a16="http://schemas.microsoft.com/office/drawing/2014/main" id="{1BA7665A-EEF8-B1D0-0E5E-580AE904A412}"/>
                </a:ext>
              </a:extLst>
            </p:cNvPr>
            <p:cNvSpPr/>
            <p:nvPr/>
          </p:nvSpPr>
          <p:spPr>
            <a:xfrm>
              <a:off x="0" y="7976615"/>
              <a:ext cx="8583295" cy="251460"/>
            </a:xfrm>
            <a:custGeom>
              <a:avLst/>
              <a:gdLst/>
              <a:ahLst/>
              <a:cxnLst/>
              <a:rect l="l" t="t" r="r" b="b"/>
              <a:pathLst>
                <a:path w="8583295" h="251459">
                  <a:moveTo>
                    <a:pt x="8583168" y="0"/>
                  </a:moveTo>
                  <a:lnTo>
                    <a:pt x="0" y="0"/>
                  </a:lnTo>
                  <a:lnTo>
                    <a:pt x="0" y="251460"/>
                  </a:lnTo>
                  <a:lnTo>
                    <a:pt x="8583168" y="251460"/>
                  </a:lnTo>
                  <a:lnTo>
                    <a:pt x="8583168" y="0"/>
                  </a:lnTo>
                  <a:close/>
                </a:path>
              </a:pathLst>
            </a:custGeom>
            <a:solidFill>
              <a:srgbClr val="844DEE"/>
            </a:solidFill>
          </p:spPr>
          <p:txBody>
            <a:bodyPr wrap="square" lIns="0" tIns="0" rIns="0" bIns="0" rtlCol="0"/>
            <a:lstStyle/>
            <a:p>
              <a:endParaRPr/>
            </a:p>
          </p:txBody>
        </p:sp>
        <p:sp>
          <p:nvSpPr>
            <p:cNvPr id="7" name="object 13">
              <a:extLst>
                <a:ext uri="{FF2B5EF4-FFF2-40B4-BE49-F238E27FC236}">
                  <a16:creationId xmlns:a16="http://schemas.microsoft.com/office/drawing/2014/main" id="{3DB1D023-8853-F7BC-7895-8D2C79B9421C}"/>
                </a:ext>
              </a:extLst>
            </p:cNvPr>
            <p:cNvSpPr/>
            <p:nvPr/>
          </p:nvSpPr>
          <p:spPr>
            <a:xfrm>
              <a:off x="8581643" y="7976615"/>
              <a:ext cx="6049010" cy="253365"/>
            </a:xfrm>
            <a:custGeom>
              <a:avLst/>
              <a:gdLst/>
              <a:ahLst/>
              <a:cxnLst/>
              <a:rect l="l" t="t" r="r" b="b"/>
              <a:pathLst>
                <a:path w="6049009" h="253365">
                  <a:moveTo>
                    <a:pt x="6048756" y="0"/>
                  </a:moveTo>
                  <a:lnTo>
                    <a:pt x="0" y="0"/>
                  </a:lnTo>
                  <a:lnTo>
                    <a:pt x="0" y="252984"/>
                  </a:lnTo>
                  <a:lnTo>
                    <a:pt x="6048756" y="252984"/>
                  </a:lnTo>
                  <a:lnTo>
                    <a:pt x="6048756" y="0"/>
                  </a:lnTo>
                  <a:close/>
                </a:path>
              </a:pathLst>
            </a:custGeom>
            <a:solidFill>
              <a:srgbClr val="00D7B8"/>
            </a:solidFill>
          </p:spPr>
          <p:txBody>
            <a:bodyPr wrap="square" lIns="0" tIns="0" rIns="0" bIns="0" rtlCol="0"/>
            <a:lstStyle/>
            <a:p>
              <a:endParaRPr/>
            </a:p>
          </p:txBody>
        </p:sp>
      </p:grpSp>
      <p:sp>
        <p:nvSpPr>
          <p:cNvPr id="8" name="object 3">
            <a:extLst>
              <a:ext uri="{FF2B5EF4-FFF2-40B4-BE49-F238E27FC236}">
                <a16:creationId xmlns:a16="http://schemas.microsoft.com/office/drawing/2014/main" id="{81AD6F90-FB8D-F050-202C-5D7D382E48F8}"/>
              </a:ext>
            </a:extLst>
          </p:cNvPr>
          <p:cNvSpPr txBox="1"/>
          <p:nvPr/>
        </p:nvSpPr>
        <p:spPr>
          <a:xfrm>
            <a:off x="451550" y="1569504"/>
            <a:ext cx="13500100" cy="5331460"/>
          </a:xfrm>
          <a:prstGeom prst="rect">
            <a:avLst/>
          </a:prstGeom>
        </p:spPr>
        <p:txBody>
          <a:bodyPr vert="horz" wrap="square" lIns="0" tIns="13970" rIns="0" bIns="0" rtlCol="0">
            <a:spAutoFit/>
          </a:bodyPr>
          <a:lstStyle/>
          <a:p>
            <a:pPr marL="12700" algn="just">
              <a:lnSpc>
                <a:spcPct val="100000"/>
              </a:lnSpc>
              <a:spcBef>
                <a:spcPts val="110"/>
              </a:spcBef>
            </a:pPr>
            <a:r>
              <a:rPr sz="2150" b="1" dirty="0">
                <a:solidFill>
                  <a:srgbClr val="7E7E7E"/>
                </a:solidFill>
                <a:latin typeface="Calibri"/>
                <a:cs typeface="Calibri"/>
              </a:rPr>
              <a:t>Mehek</a:t>
            </a:r>
            <a:r>
              <a:rPr sz="2150" b="1" spc="-35" dirty="0">
                <a:solidFill>
                  <a:srgbClr val="7E7E7E"/>
                </a:solidFill>
                <a:latin typeface="Calibri"/>
                <a:cs typeface="Calibri"/>
              </a:rPr>
              <a:t> </a:t>
            </a:r>
            <a:r>
              <a:rPr sz="2150" b="1" spc="-10" dirty="0">
                <a:solidFill>
                  <a:srgbClr val="7E7E7E"/>
                </a:solidFill>
                <a:latin typeface="Calibri"/>
                <a:cs typeface="Calibri"/>
              </a:rPr>
              <a:t>Nadeem</a:t>
            </a:r>
            <a:endParaRPr sz="2150" dirty="0">
              <a:latin typeface="Calibri"/>
              <a:cs typeface="Calibri"/>
            </a:endParaRPr>
          </a:p>
          <a:p>
            <a:pPr marL="12700" marR="6985" algn="just">
              <a:lnSpc>
                <a:spcPct val="101099"/>
              </a:lnSpc>
              <a:spcBef>
                <a:spcPts val="2310"/>
              </a:spcBef>
            </a:pPr>
            <a:r>
              <a:rPr sz="1900" dirty="0">
                <a:solidFill>
                  <a:srgbClr val="7E7E7E"/>
                </a:solidFill>
                <a:latin typeface="Calibri"/>
                <a:cs typeface="Calibri"/>
              </a:rPr>
              <a:t>Mehek</a:t>
            </a:r>
            <a:r>
              <a:rPr sz="1900" spc="55" dirty="0">
                <a:solidFill>
                  <a:srgbClr val="7E7E7E"/>
                </a:solidFill>
                <a:latin typeface="Calibri"/>
                <a:cs typeface="Calibri"/>
              </a:rPr>
              <a:t> </a:t>
            </a:r>
            <a:r>
              <a:rPr sz="1900" dirty="0">
                <a:solidFill>
                  <a:srgbClr val="7E7E7E"/>
                </a:solidFill>
                <a:latin typeface="Calibri"/>
                <a:cs typeface="Calibri"/>
              </a:rPr>
              <a:t>comes</a:t>
            </a:r>
            <a:r>
              <a:rPr sz="1900" spc="50" dirty="0">
                <a:solidFill>
                  <a:srgbClr val="7E7E7E"/>
                </a:solidFill>
                <a:latin typeface="Calibri"/>
                <a:cs typeface="Calibri"/>
              </a:rPr>
              <a:t> </a:t>
            </a:r>
            <a:r>
              <a:rPr sz="1900" dirty="0">
                <a:solidFill>
                  <a:srgbClr val="7E7E7E"/>
                </a:solidFill>
                <a:latin typeface="Calibri"/>
                <a:cs typeface="Calibri"/>
              </a:rPr>
              <a:t>with</a:t>
            </a:r>
            <a:r>
              <a:rPr sz="1900" spc="50" dirty="0">
                <a:solidFill>
                  <a:srgbClr val="7E7E7E"/>
                </a:solidFill>
                <a:latin typeface="Calibri"/>
                <a:cs typeface="Calibri"/>
              </a:rPr>
              <a:t> </a:t>
            </a:r>
            <a:r>
              <a:rPr sz="1900" dirty="0">
                <a:solidFill>
                  <a:srgbClr val="7E7E7E"/>
                </a:solidFill>
                <a:latin typeface="Calibri"/>
                <a:cs typeface="Calibri"/>
              </a:rPr>
              <a:t>a</a:t>
            </a:r>
            <a:r>
              <a:rPr sz="1900" spc="60" dirty="0">
                <a:solidFill>
                  <a:srgbClr val="7E7E7E"/>
                </a:solidFill>
                <a:latin typeface="Calibri"/>
                <a:cs typeface="Calibri"/>
              </a:rPr>
              <a:t> </a:t>
            </a:r>
            <a:r>
              <a:rPr sz="1900" dirty="0">
                <a:solidFill>
                  <a:srgbClr val="7E7E7E"/>
                </a:solidFill>
                <a:latin typeface="Calibri"/>
                <a:cs typeface="Calibri"/>
              </a:rPr>
              <a:t>decade</a:t>
            </a:r>
            <a:r>
              <a:rPr sz="1900" spc="55" dirty="0">
                <a:solidFill>
                  <a:srgbClr val="7E7E7E"/>
                </a:solidFill>
                <a:latin typeface="Calibri"/>
                <a:cs typeface="Calibri"/>
              </a:rPr>
              <a:t> </a:t>
            </a:r>
            <a:r>
              <a:rPr sz="1900" dirty="0">
                <a:solidFill>
                  <a:srgbClr val="7E7E7E"/>
                </a:solidFill>
                <a:latin typeface="Calibri"/>
                <a:cs typeface="Calibri"/>
              </a:rPr>
              <a:t>+</a:t>
            </a:r>
            <a:r>
              <a:rPr sz="1900" spc="60" dirty="0">
                <a:solidFill>
                  <a:srgbClr val="7E7E7E"/>
                </a:solidFill>
                <a:latin typeface="Calibri"/>
                <a:cs typeface="Calibri"/>
              </a:rPr>
              <a:t> </a:t>
            </a:r>
            <a:r>
              <a:rPr sz="1900" dirty="0">
                <a:solidFill>
                  <a:srgbClr val="7E7E7E"/>
                </a:solidFill>
                <a:latin typeface="Calibri"/>
                <a:cs typeface="Calibri"/>
              </a:rPr>
              <a:t>years</a:t>
            </a:r>
            <a:r>
              <a:rPr sz="1900" spc="55" dirty="0">
                <a:solidFill>
                  <a:srgbClr val="7E7E7E"/>
                </a:solidFill>
                <a:latin typeface="Calibri"/>
                <a:cs typeface="Calibri"/>
              </a:rPr>
              <a:t> </a:t>
            </a:r>
            <a:r>
              <a:rPr sz="1900" dirty="0">
                <a:solidFill>
                  <a:srgbClr val="7E7E7E"/>
                </a:solidFill>
                <a:latin typeface="Calibri"/>
                <a:cs typeface="Calibri"/>
              </a:rPr>
              <a:t>of</a:t>
            </a:r>
            <a:r>
              <a:rPr sz="1900" spc="55" dirty="0">
                <a:solidFill>
                  <a:srgbClr val="7E7E7E"/>
                </a:solidFill>
                <a:latin typeface="Calibri"/>
                <a:cs typeface="Calibri"/>
              </a:rPr>
              <a:t> </a:t>
            </a:r>
            <a:r>
              <a:rPr sz="1900" dirty="0">
                <a:solidFill>
                  <a:srgbClr val="7E7E7E"/>
                </a:solidFill>
                <a:latin typeface="Calibri"/>
                <a:cs typeface="Calibri"/>
              </a:rPr>
              <a:t>experience</a:t>
            </a:r>
            <a:r>
              <a:rPr sz="1900" spc="60" dirty="0">
                <a:solidFill>
                  <a:srgbClr val="7E7E7E"/>
                </a:solidFill>
                <a:latin typeface="Calibri"/>
                <a:cs typeface="Calibri"/>
              </a:rPr>
              <a:t> </a:t>
            </a:r>
            <a:r>
              <a:rPr sz="1900" dirty="0">
                <a:solidFill>
                  <a:srgbClr val="7E7E7E"/>
                </a:solidFill>
                <a:latin typeface="Calibri"/>
                <a:cs typeface="Calibri"/>
              </a:rPr>
              <a:t>in</a:t>
            </a:r>
            <a:r>
              <a:rPr sz="1900" spc="40" dirty="0">
                <a:solidFill>
                  <a:srgbClr val="7E7E7E"/>
                </a:solidFill>
                <a:latin typeface="Calibri"/>
                <a:cs typeface="Calibri"/>
              </a:rPr>
              <a:t> </a:t>
            </a:r>
            <a:r>
              <a:rPr sz="1900" dirty="0">
                <a:solidFill>
                  <a:srgbClr val="7E7E7E"/>
                </a:solidFill>
                <a:latin typeface="Calibri"/>
                <a:cs typeface="Calibri"/>
              </a:rPr>
              <a:t>the</a:t>
            </a:r>
            <a:r>
              <a:rPr sz="1900" spc="60" dirty="0">
                <a:solidFill>
                  <a:srgbClr val="7E7E7E"/>
                </a:solidFill>
                <a:latin typeface="Calibri"/>
                <a:cs typeface="Calibri"/>
              </a:rPr>
              <a:t> </a:t>
            </a:r>
            <a:r>
              <a:rPr sz="1900" dirty="0">
                <a:solidFill>
                  <a:srgbClr val="7E7E7E"/>
                </a:solidFill>
                <a:latin typeface="Calibri"/>
                <a:cs typeface="Calibri"/>
              </a:rPr>
              <a:t>Recruitment</a:t>
            </a:r>
            <a:r>
              <a:rPr sz="1900" spc="60" dirty="0">
                <a:solidFill>
                  <a:srgbClr val="7E7E7E"/>
                </a:solidFill>
                <a:latin typeface="Calibri"/>
                <a:cs typeface="Calibri"/>
              </a:rPr>
              <a:t> </a:t>
            </a:r>
            <a:r>
              <a:rPr sz="1900" dirty="0">
                <a:solidFill>
                  <a:srgbClr val="7E7E7E"/>
                </a:solidFill>
                <a:latin typeface="Calibri"/>
                <a:cs typeface="Calibri"/>
              </a:rPr>
              <a:t>Services</a:t>
            </a:r>
            <a:r>
              <a:rPr sz="1900" spc="65" dirty="0">
                <a:solidFill>
                  <a:srgbClr val="7E7E7E"/>
                </a:solidFill>
                <a:latin typeface="Calibri"/>
                <a:cs typeface="Calibri"/>
              </a:rPr>
              <a:t> </a:t>
            </a:r>
            <a:r>
              <a:rPr sz="1900" dirty="0">
                <a:solidFill>
                  <a:srgbClr val="7E7E7E"/>
                </a:solidFill>
                <a:latin typeface="Calibri"/>
                <a:cs typeface="Calibri"/>
              </a:rPr>
              <a:t>Industry.</a:t>
            </a:r>
            <a:r>
              <a:rPr sz="1900" spc="70" dirty="0">
                <a:solidFill>
                  <a:srgbClr val="7E7E7E"/>
                </a:solidFill>
                <a:latin typeface="Calibri"/>
                <a:cs typeface="Calibri"/>
              </a:rPr>
              <a:t> </a:t>
            </a:r>
            <a:r>
              <a:rPr sz="1900" dirty="0">
                <a:solidFill>
                  <a:srgbClr val="7E7E7E"/>
                </a:solidFill>
                <a:latin typeface="Calibri"/>
                <a:cs typeface="Calibri"/>
              </a:rPr>
              <a:t>She</a:t>
            </a:r>
            <a:r>
              <a:rPr sz="1900" spc="60" dirty="0">
                <a:solidFill>
                  <a:srgbClr val="7E7E7E"/>
                </a:solidFill>
                <a:latin typeface="Calibri"/>
                <a:cs typeface="Calibri"/>
              </a:rPr>
              <a:t> </a:t>
            </a:r>
            <a:r>
              <a:rPr sz="1900" dirty="0">
                <a:solidFill>
                  <a:srgbClr val="7E7E7E"/>
                </a:solidFill>
                <a:latin typeface="Calibri"/>
                <a:cs typeface="Calibri"/>
              </a:rPr>
              <a:t>has</a:t>
            </a:r>
            <a:r>
              <a:rPr sz="1900" spc="60" dirty="0">
                <a:solidFill>
                  <a:srgbClr val="7E7E7E"/>
                </a:solidFill>
                <a:latin typeface="Calibri"/>
                <a:cs typeface="Calibri"/>
              </a:rPr>
              <a:t> </a:t>
            </a:r>
            <a:r>
              <a:rPr sz="1900" dirty="0">
                <a:solidFill>
                  <a:srgbClr val="7E7E7E"/>
                </a:solidFill>
                <a:latin typeface="Calibri"/>
                <a:cs typeface="Calibri"/>
              </a:rPr>
              <a:t>successfully</a:t>
            </a:r>
            <a:r>
              <a:rPr sz="1900" spc="50" dirty="0">
                <a:solidFill>
                  <a:srgbClr val="7E7E7E"/>
                </a:solidFill>
                <a:latin typeface="Calibri"/>
                <a:cs typeface="Calibri"/>
              </a:rPr>
              <a:t> </a:t>
            </a:r>
            <a:r>
              <a:rPr sz="1900" dirty="0">
                <a:solidFill>
                  <a:srgbClr val="7E7E7E"/>
                </a:solidFill>
                <a:latin typeface="Calibri"/>
                <a:cs typeface="Calibri"/>
              </a:rPr>
              <a:t>partnered</a:t>
            </a:r>
            <a:r>
              <a:rPr sz="1900" spc="50" dirty="0">
                <a:solidFill>
                  <a:srgbClr val="7E7E7E"/>
                </a:solidFill>
                <a:latin typeface="Calibri"/>
                <a:cs typeface="Calibri"/>
              </a:rPr>
              <a:t> </a:t>
            </a:r>
            <a:r>
              <a:rPr sz="1900" dirty="0">
                <a:solidFill>
                  <a:srgbClr val="7E7E7E"/>
                </a:solidFill>
                <a:latin typeface="Calibri"/>
                <a:cs typeface="Calibri"/>
              </a:rPr>
              <a:t>with</a:t>
            </a:r>
            <a:r>
              <a:rPr sz="1900" spc="55" dirty="0">
                <a:solidFill>
                  <a:srgbClr val="7E7E7E"/>
                </a:solidFill>
                <a:latin typeface="Calibri"/>
                <a:cs typeface="Calibri"/>
              </a:rPr>
              <a:t> </a:t>
            </a:r>
            <a:r>
              <a:rPr sz="1900" dirty="0">
                <a:solidFill>
                  <a:srgbClr val="7E7E7E"/>
                </a:solidFill>
                <a:latin typeface="Calibri"/>
                <a:cs typeface="Calibri"/>
              </a:rPr>
              <a:t>MNCs</a:t>
            </a:r>
            <a:r>
              <a:rPr sz="1900" spc="60" dirty="0">
                <a:solidFill>
                  <a:srgbClr val="7E7E7E"/>
                </a:solidFill>
                <a:latin typeface="Calibri"/>
                <a:cs typeface="Calibri"/>
              </a:rPr>
              <a:t> </a:t>
            </a:r>
            <a:r>
              <a:rPr sz="1900" spc="-25" dirty="0">
                <a:solidFill>
                  <a:srgbClr val="7E7E7E"/>
                </a:solidFill>
                <a:latin typeface="Calibri"/>
                <a:cs typeface="Calibri"/>
              </a:rPr>
              <a:t>and </a:t>
            </a:r>
            <a:r>
              <a:rPr sz="1900" dirty="0">
                <a:solidFill>
                  <a:srgbClr val="7E7E7E"/>
                </a:solidFill>
                <a:latin typeface="Calibri"/>
                <a:cs typeface="Calibri"/>
              </a:rPr>
              <a:t>Local</a:t>
            </a:r>
            <a:r>
              <a:rPr sz="1900" spc="120" dirty="0">
                <a:solidFill>
                  <a:srgbClr val="7E7E7E"/>
                </a:solidFill>
                <a:latin typeface="Calibri"/>
                <a:cs typeface="Calibri"/>
              </a:rPr>
              <a:t> </a:t>
            </a:r>
            <a:r>
              <a:rPr sz="1900" dirty="0">
                <a:solidFill>
                  <a:srgbClr val="7E7E7E"/>
                </a:solidFill>
                <a:latin typeface="Calibri"/>
                <a:cs typeface="Calibri"/>
              </a:rPr>
              <a:t>Progressive</a:t>
            </a:r>
            <a:r>
              <a:rPr sz="1900" spc="130" dirty="0">
                <a:solidFill>
                  <a:srgbClr val="7E7E7E"/>
                </a:solidFill>
                <a:latin typeface="Calibri"/>
                <a:cs typeface="Calibri"/>
              </a:rPr>
              <a:t> </a:t>
            </a:r>
            <a:r>
              <a:rPr sz="1900" dirty="0">
                <a:solidFill>
                  <a:srgbClr val="7E7E7E"/>
                </a:solidFill>
                <a:latin typeface="Calibri"/>
                <a:cs typeface="Calibri"/>
              </a:rPr>
              <a:t>Organizations</a:t>
            </a:r>
            <a:r>
              <a:rPr sz="1900" spc="114" dirty="0">
                <a:solidFill>
                  <a:srgbClr val="7E7E7E"/>
                </a:solidFill>
                <a:latin typeface="Calibri"/>
                <a:cs typeface="Calibri"/>
              </a:rPr>
              <a:t> </a:t>
            </a:r>
            <a:r>
              <a:rPr sz="1900" dirty="0">
                <a:solidFill>
                  <a:srgbClr val="7E7E7E"/>
                </a:solidFill>
                <a:latin typeface="Calibri"/>
                <a:cs typeface="Calibri"/>
              </a:rPr>
              <a:t>across</a:t>
            </a:r>
            <a:r>
              <a:rPr sz="1900" spc="114" dirty="0">
                <a:solidFill>
                  <a:srgbClr val="7E7E7E"/>
                </a:solidFill>
                <a:latin typeface="Calibri"/>
                <a:cs typeface="Calibri"/>
              </a:rPr>
              <a:t> </a:t>
            </a:r>
            <a:r>
              <a:rPr sz="1900" dirty="0">
                <a:solidFill>
                  <a:srgbClr val="7E7E7E"/>
                </a:solidFill>
                <a:latin typeface="Calibri"/>
                <a:cs typeface="Calibri"/>
              </a:rPr>
              <a:t>Pakistan</a:t>
            </a:r>
            <a:r>
              <a:rPr sz="1900" spc="125" dirty="0">
                <a:solidFill>
                  <a:srgbClr val="7E7E7E"/>
                </a:solidFill>
                <a:latin typeface="Calibri"/>
                <a:cs typeface="Calibri"/>
              </a:rPr>
              <a:t> </a:t>
            </a:r>
            <a:r>
              <a:rPr sz="1900" dirty="0">
                <a:solidFill>
                  <a:srgbClr val="7E7E7E"/>
                </a:solidFill>
                <a:latin typeface="Calibri"/>
                <a:cs typeface="Calibri"/>
              </a:rPr>
              <a:t>and</a:t>
            </a:r>
            <a:r>
              <a:rPr sz="1900" spc="120" dirty="0">
                <a:solidFill>
                  <a:srgbClr val="7E7E7E"/>
                </a:solidFill>
                <a:latin typeface="Calibri"/>
                <a:cs typeface="Calibri"/>
              </a:rPr>
              <a:t> </a:t>
            </a:r>
            <a:r>
              <a:rPr sz="1900" dirty="0">
                <a:solidFill>
                  <a:srgbClr val="7E7E7E"/>
                </a:solidFill>
                <a:latin typeface="Calibri"/>
                <a:cs typeface="Calibri"/>
              </a:rPr>
              <a:t>internationally</a:t>
            </a:r>
            <a:r>
              <a:rPr sz="1900" spc="125" dirty="0">
                <a:solidFill>
                  <a:srgbClr val="7E7E7E"/>
                </a:solidFill>
                <a:latin typeface="Calibri"/>
                <a:cs typeface="Calibri"/>
              </a:rPr>
              <a:t> </a:t>
            </a:r>
            <a:r>
              <a:rPr sz="1900" dirty="0">
                <a:solidFill>
                  <a:srgbClr val="7E7E7E"/>
                </a:solidFill>
                <a:latin typeface="Calibri"/>
                <a:cs typeface="Calibri"/>
              </a:rPr>
              <a:t>to</a:t>
            </a:r>
            <a:r>
              <a:rPr sz="1900" spc="114" dirty="0">
                <a:solidFill>
                  <a:srgbClr val="7E7E7E"/>
                </a:solidFill>
                <a:latin typeface="Calibri"/>
                <a:cs typeface="Calibri"/>
              </a:rPr>
              <a:t> </a:t>
            </a:r>
            <a:r>
              <a:rPr sz="1900" dirty="0">
                <a:solidFill>
                  <a:srgbClr val="7E7E7E"/>
                </a:solidFill>
                <a:latin typeface="Calibri"/>
                <a:cs typeface="Calibri"/>
              </a:rPr>
              <a:t>help</a:t>
            </a:r>
            <a:r>
              <a:rPr sz="1900" spc="114" dirty="0">
                <a:solidFill>
                  <a:srgbClr val="7E7E7E"/>
                </a:solidFill>
                <a:latin typeface="Calibri"/>
                <a:cs typeface="Calibri"/>
              </a:rPr>
              <a:t> </a:t>
            </a:r>
            <a:r>
              <a:rPr sz="1900" dirty="0">
                <a:solidFill>
                  <a:srgbClr val="7E7E7E"/>
                </a:solidFill>
                <a:latin typeface="Calibri"/>
                <a:cs typeface="Calibri"/>
              </a:rPr>
              <a:t>build</a:t>
            </a:r>
            <a:r>
              <a:rPr sz="1900" spc="125" dirty="0">
                <a:solidFill>
                  <a:srgbClr val="7E7E7E"/>
                </a:solidFill>
                <a:latin typeface="Calibri"/>
                <a:cs typeface="Calibri"/>
              </a:rPr>
              <a:t> </a:t>
            </a:r>
            <a:r>
              <a:rPr sz="1900" dirty="0">
                <a:solidFill>
                  <a:srgbClr val="7E7E7E"/>
                </a:solidFill>
                <a:latin typeface="Calibri"/>
                <a:cs typeface="Calibri"/>
              </a:rPr>
              <a:t>their</a:t>
            </a:r>
            <a:r>
              <a:rPr sz="1900" spc="114" dirty="0">
                <a:solidFill>
                  <a:srgbClr val="7E7E7E"/>
                </a:solidFill>
                <a:latin typeface="Calibri"/>
                <a:cs typeface="Calibri"/>
              </a:rPr>
              <a:t> </a:t>
            </a:r>
            <a:r>
              <a:rPr sz="1900" dirty="0">
                <a:solidFill>
                  <a:srgbClr val="7E7E7E"/>
                </a:solidFill>
                <a:latin typeface="Calibri"/>
                <a:cs typeface="Calibri"/>
              </a:rPr>
              <a:t>Senior</a:t>
            </a:r>
            <a:r>
              <a:rPr sz="1900" spc="114" dirty="0">
                <a:solidFill>
                  <a:srgbClr val="7E7E7E"/>
                </a:solidFill>
                <a:latin typeface="Calibri"/>
                <a:cs typeface="Calibri"/>
              </a:rPr>
              <a:t> </a:t>
            </a:r>
            <a:r>
              <a:rPr sz="1900" dirty="0">
                <a:solidFill>
                  <a:srgbClr val="7E7E7E"/>
                </a:solidFill>
                <a:latin typeface="Calibri"/>
                <a:cs typeface="Calibri"/>
              </a:rPr>
              <a:t>Leadership</a:t>
            </a:r>
            <a:r>
              <a:rPr sz="1900" spc="120" dirty="0">
                <a:solidFill>
                  <a:srgbClr val="7E7E7E"/>
                </a:solidFill>
                <a:latin typeface="Calibri"/>
                <a:cs typeface="Calibri"/>
              </a:rPr>
              <a:t> </a:t>
            </a:r>
            <a:r>
              <a:rPr sz="1900" dirty="0">
                <a:solidFill>
                  <a:srgbClr val="7E7E7E"/>
                </a:solidFill>
                <a:latin typeface="Calibri"/>
                <a:cs typeface="Calibri"/>
              </a:rPr>
              <a:t>Teams.</a:t>
            </a:r>
            <a:r>
              <a:rPr sz="1900" spc="114" dirty="0">
                <a:solidFill>
                  <a:srgbClr val="7E7E7E"/>
                </a:solidFill>
                <a:latin typeface="Calibri"/>
                <a:cs typeface="Calibri"/>
              </a:rPr>
              <a:t> </a:t>
            </a:r>
            <a:r>
              <a:rPr sz="1900" dirty="0">
                <a:solidFill>
                  <a:srgbClr val="7E7E7E"/>
                </a:solidFill>
                <a:latin typeface="Calibri"/>
                <a:cs typeface="Calibri"/>
              </a:rPr>
              <a:t>With</a:t>
            </a:r>
            <a:r>
              <a:rPr sz="1900" spc="120" dirty="0">
                <a:solidFill>
                  <a:srgbClr val="7E7E7E"/>
                </a:solidFill>
                <a:latin typeface="Calibri"/>
                <a:cs typeface="Calibri"/>
              </a:rPr>
              <a:t> </a:t>
            </a:r>
            <a:r>
              <a:rPr sz="1900" dirty="0">
                <a:solidFill>
                  <a:srgbClr val="7E7E7E"/>
                </a:solidFill>
                <a:latin typeface="Calibri"/>
                <a:cs typeface="Calibri"/>
              </a:rPr>
              <a:t>deep</a:t>
            </a:r>
            <a:r>
              <a:rPr sz="1900" spc="125" dirty="0">
                <a:solidFill>
                  <a:srgbClr val="7E7E7E"/>
                </a:solidFill>
                <a:latin typeface="Calibri"/>
                <a:cs typeface="Calibri"/>
              </a:rPr>
              <a:t> </a:t>
            </a:r>
            <a:r>
              <a:rPr sz="1900" dirty="0">
                <a:solidFill>
                  <a:srgbClr val="7E7E7E"/>
                </a:solidFill>
                <a:latin typeface="Calibri"/>
                <a:cs typeface="Calibri"/>
              </a:rPr>
              <a:t>sector</a:t>
            </a:r>
            <a:r>
              <a:rPr sz="1900" spc="114" dirty="0">
                <a:solidFill>
                  <a:srgbClr val="7E7E7E"/>
                </a:solidFill>
                <a:latin typeface="Calibri"/>
                <a:cs typeface="Calibri"/>
              </a:rPr>
              <a:t> </a:t>
            </a:r>
            <a:r>
              <a:rPr sz="1900" spc="-25" dirty="0">
                <a:solidFill>
                  <a:srgbClr val="7E7E7E"/>
                </a:solidFill>
                <a:latin typeface="Calibri"/>
                <a:cs typeface="Calibri"/>
              </a:rPr>
              <a:t>and </a:t>
            </a:r>
            <a:r>
              <a:rPr sz="1900" dirty="0">
                <a:solidFill>
                  <a:srgbClr val="7E7E7E"/>
                </a:solidFill>
                <a:latin typeface="Calibri"/>
                <a:cs typeface="Calibri"/>
              </a:rPr>
              <a:t>functional</a:t>
            </a:r>
            <a:r>
              <a:rPr sz="1900" spc="-5" dirty="0">
                <a:solidFill>
                  <a:srgbClr val="7E7E7E"/>
                </a:solidFill>
                <a:latin typeface="Calibri"/>
                <a:cs typeface="Calibri"/>
              </a:rPr>
              <a:t> </a:t>
            </a:r>
            <a:r>
              <a:rPr sz="1900" dirty="0">
                <a:solidFill>
                  <a:srgbClr val="7E7E7E"/>
                </a:solidFill>
                <a:latin typeface="Calibri"/>
                <a:cs typeface="Calibri"/>
              </a:rPr>
              <a:t>knowledge,</a:t>
            </a:r>
            <a:r>
              <a:rPr sz="1900" spc="5" dirty="0">
                <a:solidFill>
                  <a:srgbClr val="7E7E7E"/>
                </a:solidFill>
                <a:latin typeface="Calibri"/>
                <a:cs typeface="Calibri"/>
              </a:rPr>
              <a:t> </a:t>
            </a:r>
            <a:r>
              <a:rPr sz="1900" dirty="0">
                <a:solidFill>
                  <a:srgbClr val="7E7E7E"/>
                </a:solidFill>
                <a:latin typeface="Calibri"/>
                <a:cs typeface="Calibri"/>
              </a:rPr>
              <a:t>Mehek</a:t>
            </a:r>
            <a:r>
              <a:rPr sz="1900" spc="-5" dirty="0">
                <a:solidFill>
                  <a:srgbClr val="7E7E7E"/>
                </a:solidFill>
                <a:latin typeface="Calibri"/>
                <a:cs typeface="Calibri"/>
              </a:rPr>
              <a:t> </a:t>
            </a:r>
            <a:r>
              <a:rPr sz="1900" dirty="0">
                <a:solidFill>
                  <a:srgbClr val="7E7E7E"/>
                </a:solidFill>
                <a:latin typeface="Calibri"/>
                <a:cs typeface="Calibri"/>
              </a:rPr>
              <a:t>comes</a:t>
            </a:r>
            <a:r>
              <a:rPr sz="1900" spc="5" dirty="0">
                <a:solidFill>
                  <a:srgbClr val="7E7E7E"/>
                </a:solidFill>
                <a:latin typeface="Calibri"/>
                <a:cs typeface="Calibri"/>
              </a:rPr>
              <a:t> </a:t>
            </a:r>
            <a:r>
              <a:rPr sz="1900" dirty="0">
                <a:solidFill>
                  <a:srgbClr val="7E7E7E"/>
                </a:solidFill>
                <a:latin typeface="Calibri"/>
                <a:cs typeface="Calibri"/>
              </a:rPr>
              <a:t>with</a:t>
            </a:r>
            <a:r>
              <a:rPr sz="1900" spc="10" dirty="0">
                <a:solidFill>
                  <a:srgbClr val="7E7E7E"/>
                </a:solidFill>
                <a:latin typeface="Calibri"/>
                <a:cs typeface="Calibri"/>
              </a:rPr>
              <a:t> </a:t>
            </a:r>
            <a:r>
              <a:rPr sz="1900" dirty="0">
                <a:solidFill>
                  <a:srgbClr val="7E7E7E"/>
                </a:solidFill>
                <a:latin typeface="Calibri"/>
                <a:cs typeface="Calibri"/>
              </a:rPr>
              <a:t>a</a:t>
            </a:r>
            <a:r>
              <a:rPr sz="1900" spc="15" dirty="0">
                <a:solidFill>
                  <a:srgbClr val="7E7E7E"/>
                </a:solidFill>
                <a:latin typeface="Calibri"/>
                <a:cs typeface="Calibri"/>
              </a:rPr>
              <a:t> </a:t>
            </a:r>
            <a:r>
              <a:rPr sz="1900" dirty="0">
                <a:solidFill>
                  <a:srgbClr val="7E7E7E"/>
                </a:solidFill>
                <a:latin typeface="Calibri"/>
                <a:cs typeface="Calibri"/>
              </a:rPr>
              <a:t>proven</a:t>
            </a:r>
            <a:r>
              <a:rPr sz="1900" spc="5" dirty="0">
                <a:solidFill>
                  <a:srgbClr val="7E7E7E"/>
                </a:solidFill>
                <a:latin typeface="Calibri"/>
                <a:cs typeface="Calibri"/>
              </a:rPr>
              <a:t> </a:t>
            </a:r>
            <a:r>
              <a:rPr sz="1900" dirty="0">
                <a:solidFill>
                  <a:srgbClr val="7E7E7E"/>
                </a:solidFill>
                <a:latin typeface="Calibri"/>
                <a:cs typeface="Calibri"/>
              </a:rPr>
              <a:t>track record</a:t>
            </a:r>
            <a:r>
              <a:rPr sz="1900" spc="15" dirty="0">
                <a:solidFill>
                  <a:srgbClr val="7E7E7E"/>
                </a:solidFill>
                <a:latin typeface="Calibri"/>
                <a:cs typeface="Calibri"/>
              </a:rPr>
              <a:t> </a:t>
            </a:r>
            <a:r>
              <a:rPr sz="1900" dirty="0">
                <a:solidFill>
                  <a:srgbClr val="7E7E7E"/>
                </a:solidFill>
                <a:latin typeface="Calibri"/>
                <a:cs typeface="Calibri"/>
              </a:rPr>
              <a:t>of</a:t>
            </a:r>
            <a:r>
              <a:rPr sz="1900" spc="10" dirty="0">
                <a:solidFill>
                  <a:srgbClr val="7E7E7E"/>
                </a:solidFill>
                <a:latin typeface="Calibri"/>
                <a:cs typeface="Calibri"/>
              </a:rPr>
              <a:t> </a:t>
            </a:r>
            <a:r>
              <a:rPr sz="1900" dirty="0">
                <a:solidFill>
                  <a:srgbClr val="7E7E7E"/>
                </a:solidFill>
                <a:latin typeface="Calibri"/>
                <a:cs typeface="Calibri"/>
              </a:rPr>
              <a:t>placing</a:t>
            </a:r>
            <a:r>
              <a:rPr sz="1900" spc="5" dirty="0">
                <a:solidFill>
                  <a:srgbClr val="7E7E7E"/>
                </a:solidFill>
                <a:latin typeface="Calibri"/>
                <a:cs typeface="Calibri"/>
              </a:rPr>
              <a:t> </a:t>
            </a:r>
            <a:r>
              <a:rPr sz="1900" dirty="0">
                <a:solidFill>
                  <a:srgbClr val="7E7E7E"/>
                </a:solidFill>
                <a:latin typeface="Calibri"/>
                <a:cs typeface="Calibri"/>
              </a:rPr>
              <a:t>some of</a:t>
            </a:r>
            <a:r>
              <a:rPr sz="1900" spc="15" dirty="0">
                <a:solidFill>
                  <a:srgbClr val="7E7E7E"/>
                </a:solidFill>
                <a:latin typeface="Calibri"/>
                <a:cs typeface="Calibri"/>
              </a:rPr>
              <a:t> </a:t>
            </a:r>
            <a:r>
              <a:rPr sz="1900" dirty="0">
                <a:solidFill>
                  <a:srgbClr val="7E7E7E"/>
                </a:solidFill>
                <a:latin typeface="Calibri"/>
                <a:cs typeface="Calibri"/>
              </a:rPr>
              <a:t>the</a:t>
            </a:r>
            <a:r>
              <a:rPr sz="1900" spc="5" dirty="0">
                <a:solidFill>
                  <a:srgbClr val="7E7E7E"/>
                </a:solidFill>
                <a:latin typeface="Calibri"/>
                <a:cs typeface="Calibri"/>
              </a:rPr>
              <a:t> </a:t>
            </a:r>
            <a:r>
              <a:rPr sz="1900" dirty="0">
                <a:solidFill>
                  <a:srgbClr val="7E7E7E"/>
                </a:solidFill>
                <a:latin typeface="Calibri"/>
                <a:cs typeface="Calibri"/>
              </a:rPr>
              <a:t>top</a:t>
            </a:r>
            <a:r>
              <a:rPr sz="1900" spc="5" dirty="0">
                <a:solidFill>
                  <a:srgbClr val="7E7E7E"/>
                </a:solidFill>
                <a:latin typeface="Calibri"/>
                <a:cs typeface="Calibri"/>
              </a:rPr>
              <a:t> </a:t>
            </a:r>
            <a:r>
              <a:rPr sz="1900" dirty="0">
                <a:solidFill>
                  <a:srgbClr val="7E7E7E"/>
                </a:solidFill>
                <a:latin typeface="Calibri"/>
                <a:cs typeface="Calibri"/>
              </a:rPr>
              <a:t>executives</a:t>
            </a:r>
            <a:r>
              <a:rPr sz="1900" spc="10" dirty="0">
                <a:solidFill>
                  <a:srgbClr val="7E7E7E"/>
                </a:solidFill>
                <a:latin typeface="Calibri"/>
                <a:cs typeface="Calibri"/>
              </a:rPr>
              <a:t> </a:t>
            </a:r>
            <a:r>
              <a:rPr sz="1900" dirty="0">
                <a:solidFill>
                  <a:srgbClr val="7E7E7E"/>
                </a:solidFill>
                <a:latin typeface="Calibri"/>
                <a:cs typeface="Calibri"/>
              </a:rPr>
              <a:t>in renowned</a:t>
            </a:r>
            <a:r>
              <a:rPr sz="1900" spc="20" dirty="0">
                <a:solidFill>
                  <a:srgbClr val="7E7E7E"/>
                </a:solidFill>
                <a:latin typeface="Calibri"/>
                <a:cs typeface="Calibri"/>
              </a:rPr>
              <a:t> </a:t>
            </a:r>
            <a:r>
              <a:rPr sz="1900" dirty="0">
                <a:solidFill>
                  <a:srgbClr val="7E7E7E"/>
                </a:solidFill>
                <a:latin typeface="Calibri"/>
                <a:cs typeface="Calibri"/>
              </a:rPr>
              <a:t>Organizations </a:t>
            </a:r>
            <a:r>
              <a:rPr sz="1900" spc="-10" dirty="0">
                <a:solidFill>
                  <a:srgbClr val="7E7E7E"/>
                </a:solidFill>
                <a:latin typeface="Calibri"/>
                <a:cs typeface="Calibri"/>
              </a:rPr>
              <a:t>across </a:t>
            </a:r>
            <a:r>
              <a:rPr sz="1900" dirty="0">
                <a:solidFill>
                  <a:srgbClr val="7E7E7E"/>
                </a:solidFill>
                <a:latin typeface="Calibri"/>
                <a:cs typeface="Calibri"/>
              </a:rPr>
              <a:t>Pakistan</a:t>
            </a:r>
            <a:r>
              <a:rPr sz="1900" spc="-55" dirty="0">
                <a:solidFill>
                  <a:srgbClr val="7E7E7E"/>
                </a:solidFill>
                <a:latin typeface="Calibri"/>
                <a:cs typeface="Calibri"/>
              </a:rPr>
              <a:t> </a:t>
            </a:r>
            <a:r>
              <a:rPr sz="1900" dirty="0">
                <a:solidFill>
                  <a:srgbClr val="7E7E7E"/>
                </a:solidFill>
                <a:latin typeface="Calibri"/>
                <a:cs typeface="Calibri"/>
              </a:rPr>
              <a:t>and</a:t>
            </a:r>
            <a:r>
              <a:rPr sz="1900" spc="-25" dirty="0">
                <a:solidFill>
                  <a:srgbClr val="7E7E7E"/>
                </a:solidFill>
                <a:latin typeface="Calibri"/>
                <a:cs typeface="Calibri"/>
              </a:rPr>
              <a:t> </a:t>
            </a:r>
            <a:r>
              <a:rPr sz="1900" spc="-10" dirty="0">
                <a:solidFill>
                  <a:srgbClr val="7E7E7E"/>
                </a:solidFill>
                <a:latin typeface="Calibri"/>
                <a:cs typeface="Calibri"/>
              </a:rPr>
              <a:t>globally.</a:t>
            </a:r>
            <a:endParaRPr sz="1900" dirty="0">
              <a:latin typeface="Calibri"/>
              <a:cs typeface="Calibri"/>
            </a:endParaRPr>
          </a:p>
          <a:p>
            <a:pPr marL="12700" marR="7620" algn="just">
              <a:lnSpc>
                <a:spcPct val="101099"/>
              </a:lnSpc>
              <a:spcBef>
                <a:spcPts val="2305"/>
              </a:spcBef>
            </a:pPr>
            <a:r>
              <a:rPr sz="1900" dirty="0">
                <a:solidFill>
                  <a:srgbClr val="7E7E7E"/>
                </a:solidFill>
                <a:latin typeface="Calibri"/>
                <a:cs typeface="Calibri"/>
              </a:rPr>
              <a:t>Having</a:t>
            </a:r>
            <a:r>
              <a:rPr sz="1900" spc="210" dirty="0">
                <a:solidFill>
                  <a:srgbClr val="7E7E7E"/>
                </a:solidFill>
                <a:latin typeface="Calibri"/>
                <a:cs typeface="Calibri"/>
              </a:rPr>
              <a:t> </a:t>
            </a:r>
            <a:r>
              <a:rPr sz="1900" dirty="0">
                <a:solidFill>
                  <a:srgbClr val="7E7E7E"/>
                </a:solidFill>
                <a:latin typeface="Calibri"/>
                <a:cs typeface="Calibri"/>
              </a:rPr>
              <a:t>spent</a:t>
            </a:r>
            <a:r>
              <a:rPr sz="1900" spc="220" dirty="0">
                <a:solidFill>
                  <a:srgbClr val="7E7E7E"/>
                </a:solidFill>
                <a:latin typeface="Calibri"/>
                <a:cs typeface="Calibri"/>
              </a:rPr>
              <a:t> </a:t>
            </a:r>
            <a:r>
              <a:rPr sz="1900" dirty="0">
                <a:solidFill>
                  <a:srgbClr val="7E7E7E"/>
                </a:solidFill>
                <a:latin typeface="Calibri"/>
                <a:cs typeface="Calibri"/>
              </a:rPr>
              <a:t>a</a:t>
            </a:r>
            <a:r>
              <a:rPr sz="1900" spc="204" dirty="0">
                <a:solidFill>
                  <a:srgbClr val="7E7E7E"/>
                </a:solidFill>
                <a:latin typeface="Calibri"/>
                <a:cs typeface="Calibri"/>
              </a:rPr>
              <a:t> </a:t>
            </a:r>
            <a:r>
              <a:rPr sz="1900" dirty="0">
                <a:solidFill>
                  <a:srgbClr val="7E7E7E"/>
                </a:solidFill>
                <a:latin typeface="Calibri"/>
                <a:cs typeface="Calibri"/>
              </a:rPr>
              <a:t>considerable</a:t>
            </a:r>
            <a:r>
              <a:rPr sz="1900" spc="204" dirty="0">
                <a:solidFill>
                  <a:srgbClr val="7E7E7E"/>
                </a:solidFill>
                <a:latin typeface="Calibri"/>
                <a:cs typeface="Calibri"/>
              </a:rPr>
              <a:t> </a:t>
            </a:r>
            <a:r>
              <a:rPr sz="1900" dirty="0">
                <a:solidFill>
                  <a:srgbClr val="7E7E7E"/>
                </a:solidFill>
                <a:latin typeface="Calibri"/>
                <a:cs typeface="Calibri"/>
              </a:rPr>
              <a:t>period</a:t>
            </a:r>
            <a:r>
              <a:rPr sz="1900" spc="215" dirty="0">
                <a:solidFill>
                  <a:srgbClr val="7E7E7E"/>
                </a:solidFill>
                <a:latin typeface="Calibri"/>
                <a:cs typeface="Calibri"/>
              </a:rPr>
              <a:t> </a:t>
            </a:r>
            <a:r>
              <a:rPr sz="1900" dirty="0">
                <a:solidFill>
                  <a:srgbClr val="7E7E7E"/>
                </a:solidFill>
                <a:latin typeface="Calibri"/>
                <a:cs typeface="Calibri"/>
              </a:rPr>
              <a:t>with</a:t>
            </a:r>
            <a:r>
              <a:rPr sz="1900" spc="220" dirty="0">
                <a:solidFill>
                  <a:srgbClr val="7E7E7E"/>
                </a:solidFill>
                <a:latin typeface="Calibri"/>
                <a:cs typeface="Calibri"/>
              </a:rPr>
              <a:t> </a:t>
            </a:r>
            <a:r>
              <a:rPr sz="1900" dirty="0">
                <a:solidFill>
                  <a:srgbClr val="7E7E7E"/>
                </a:solidFill>
                <a:latin typeface="Calibri"/>
                <a:cs typeface="Calibri"/>
              </a:rPr>
              <a:t>her</a:t>
            </a:r>
            <a:r>
              <a:rPr sz="1900" spc="204" dirty="0">
                <a:solidFill>
                  <a:srgbClr val="7E7E7E"/>
                </a:solidFill>
                <a:latin typeface="Calibri"/>
                <a:cs typeface="Calibri"/>
              </a:rPr>
              <a:t> </a:t>
            </a:r>
            <a:r>
              <a:rPr sz="1900" dirty="0">
                <a:solidFill>
                  <a:srgbClr val="7E7E7E"/>
                </a:solidFill>
                <a:latin typeface="Calibri"/>
                <a:cs typeface="Calibri"/>
              </a:rPr>
              <a:t>previous</a:t>
            </a:r>
            <a:r>
              <a:rPr sz="1900" spc="215" dirty="0">
                <a:solidFill>
                  <a:srgbClr val="7E7E7E"/>
                </a:solidFill>
                <a:latin typeface="Calibri"/>
                <a:cs typeface="Calibri"/>
              </a:rPr>
              <a:t> </a:t>
            </a:r>
            <a:r>
              <a:rPr sz="1900" dirty="0">
                <a:solidFill>
                  <a:srgbClr val="7E7E7E"/>
                </a:solidFill>
                <a:latin typeface="Calibri"/>
                <a:cs typeface="Calibri"/>
              </a:rPr>
              <a:t>employer</a:t>
            </a:r>
            <a:r>
              <a:rPr sz="1900" spc="220" dirty="0">
                <a:solidFill>
                  <a:srgbClr val="7E7E7E"/>
                </a:solidFill>
                <a:latin typeface="Calibri"/>
                <a:cs typeface="Calibri"/>
              </a:rPr>
              <a:t> </a:t>
            </a:r>
            <a:r>
              <a:rPr sz="1900" dirty="0">
                <a:solidFill>
                  <a:srgbClr val="7E7E7E"/>
                </a:solidFill>
                <a:latin typeface="Calibri"/>
                <a:cs typeface="Calibri"/>
              </a:rPr>
              <a:t>HRSG,</a:t>
            </a:r>
            <a:r>
              <a:rPr sz="1900" spc="220" dirty="0">
                <a:solidFill>
                  <a:srgbClr val="7E7E7E"/>
                </a:solidFill>
                <a:latin typeface="Calibri"/>
                <a:cs typeface="Calibri"/>
              </a:rPr>
              <a:t> </a:t>
            </a:r>
            <a:r>
              <a:rPr sz="1900" dirty="0">
                <a:solidFill>
                  <a:srgbClr val="7E7E7E"/>
                </a:solidFill>
                <a:latin typeface="Calibri"/>
                <a:cs typeface="Calibri"/>
              </a:rPr>
              <a:t>Mehek</a:t>
            </a:r>
            <a:r>
              <a:rPr sz="1900" spc="215" dirty="0">
                <a:solidFill>
                  <a:srgbClr val="7E7E7E"/>
                </a:solidFill>
                <a:latin typeface="Calibri"/>
                <a:cs typeface="Calibri"/>
              </a:rPr>
              <a:t> </a:t>
            </a:r>
            <a:r>
              <a:rPr sz="1900" dirty="0">
                <a:solidFill>
                  <a:srgbClr val="7E7E7E"/>
                </a:solidFill>
                <a:latin typeface="Calibri"/>
                <a:cs typeface="Calibri"/>
              </a:rPr>
              <a:t>has</a:t>
            </a:r>
            <a:r>
              <a:rPr sz="1900" spc="225" dirty="0">
                <a:solidFill>
                  <a:srgbClr val="7E7E7E"/>
                </a:solidFill>
                <a:latin typeface="Calibri"/>
                <a:cs typeface="Calibri"/>
              </a:rPr>
              <a:t> </a:t>
            </a:r>
            <a:r>
              <a:rPr sz="1900" dirty="0">
                <a:solidFill>
                  <a:srgbClr val="7E7E7E"/>
                </a:solidFill>
                <a:latin typeface="Calibri"/>
                <a:cs typeface="Calibri"/>
              </a:rPr>
              <a:t>prominently</a:t>
            </a:r>
            <a:r>
              <a:rPr sz="1900" spc="215" dirty="0">
                <a:solidFill>
                  <a:srgbClr val="7E7E7E"/>
                </a:solidFill>
                <a:latin typeface="Calibri"/>
                <a:cs typeface="Calibri"/>
              </a:rPr>
              <a:t> </a:t>
            </a:r>
            <a:r>
              <a:rPr sz="1900" dirty="0">
                <a:solidFill>
                  <a:srgbClr val="7E7E7E"/>
                </a:solidFill>
                <a:latin typeface="Calibri"/>
                <a:cs typeface="Calibri"/>
              </a:rPr>
              <a:t>led</a:t>
            </a:r>
            <a:r>
              <a:rPr sz="1900" spc="220" dirty="0">
                <a:solidFill>
                  <a:srgbClr val="7E7E7E"/>
                </a:solidFill>
                <a:latin typeface="Calibri"/>
                <a:cs typeface="Calibri"/>
              </a:rPr>
              <a:t> </a:t>
            </a:r>
            <a:r>
              <a:rPr sz="1900" dirty="0">
                <a:solidFill>
                  <a:srgbClr val="7E7E7E"/>
                </a:solidFill>
                <a:latin typeface="Calibri"/>
                <a:cs typeface="Calibri"/>
              </a:rPr>
              <a:t>assignments</a:t>
            </a:r>
            <a:r>
              <a:rPr sz="1900" spc="220" dirty="0">
                <a:solidFill>
                  <a:srgbClr val="7E7E7E"/>
                </a:solidFill>
                <a:latin typeface="Calibri"/>
                <a:cs typeface="Calibri"/>
              </a:rPr>
              <a:t> </a:t>
            </a:r>
            <a:r>
              <a:rPr sz="1900" dirty="0">
                <a:solidFill>
                  <a:srgbClr val="7E7E7E"/>
                </a:solidFill>
                <a:latin typeface="Calibri"/>
                <a:cs typeface="Calibri"/>
              </a:rPr>
              <a:t>related</a:t>
            </a:r>
            <a:r>
              <a:rPr sz="1900" spc="220" dirty="0">
                <a:solidFill>
                  <a:srgbClr val="7E7E7E"/>
                </a:solidFill>
                <a:latin typeface="Calibri"/>
                <a:cs typeface="Calibri"/>
              </a:rPr>
              <a:t> </a:t>
            </a:r>
            <a:r>
              <a:rPr sz="1900" dirty="0">
                <a:solidFill>
                  <a:srgbClr val="7E7E7E"/>
                </a:solidFill>
                <a:latin typeface="Calibri"/>
                <a:cs typeface="Calibri"/>
              </a:rPr>
              <a:t>to</a:t>
            </a:r>
            <a:r>
              <a:rPr sz="1900" spc="210" dirty="0">
                <a:solidFill>
                  <a:srgbClr val="7E7E7E"/>
                </a:solidFill>
                <a:latin typeface="Calibri"/>
                <a:cs typeface="Calibri"/>
              </a:rPr>
              <a:t> </a:t>
            </a:r>
            <a:r>
              <a:rPr sz="1900" spc="-10" dirty="0">
                <a:solidFill>
                  <a:srgbClr val="7E7E7E"/>
                </a:solidFill>
                <a:latin typeface="Calibri"/>
                <a:cs typeface="Calibri"/>
              </a:rPr>
              <a:t>Executive </a:t>
            </a:r>
            <a:r>
              <a:rPr sz="1900" dirty="0">
                <a:solidFill>
                  <a:srgbClr val="7E7E7E"/>
                </a:solidFill>
                <a:latin typeface="Calibri"/>
                <a:cs typeface="Calibri"/>
              </a:rPr>
              <a:t>Search, Career</a:t>
            </a:r>
            <a:r>
              <a:rPr sz="1900" spc="10" dirty="0">
                <a:solidFill>
                  <a:srgbClr val="7E7E7E"/>
                </a:solidFill>
                <a:latin typeface="Calibri"/>
                <a:cs typeface="Calibri"/>
              </a:rPr>
              <a:t> </a:t>
            </a:r>
            <a:r>
              <a:rPr sz="1900" dirty="0">
                <a:solidFill>
                  <a:srgbClr val="7E7E7E"/>
                </a:solidFill>
                <a:latin typeface="Calibri"/>
                <a:cs typeface="Calibri"/>
              </a:rPr>
              <a:t>Counseling,</a:t>
            </a:r>
            <a:r>
              <a:rPr sz="1900" spc="-5" dirty="0">
                <a:solidFill>
                  <a:srgbClr val="7E7E7E"/>
                </a:solidFill>
                <a:latin typeface="Calibri"/>
                <a:cs typeface="Calibri"/>
              </a:rPr>
              <a:t> </a:t>
            </a:r>
            <a:r>
              <a:rPr sz="1900" dirty="0">
                <a:solidFill>
                  <a:srgbClr val="7E7E7E"/>
                </a:solidFill>
                <a:latin typeface="Calibri"/>
                <a:cs typeface="Calibri"/>
              </a:rPr>
              <a:t>Staffing,</a:t>
            </a:r>
            <a:r>
              <a:rPr sz="1900" spc="10" dirty="0">
                <a:solidFill>
                  <a:srgbClr val="7E7E7E"/>
                </a:solidFill>
                <a:latin typeface="Calibri"/>
                <a:cs typeface="Calibri"/>
              </a:rPr>
              <a:t> </a:t>
            </a:r>
            <a:r>
              <a:rPr sz="1900" spc="-20" dirty="0">
                <a:solidFill>
                  <a:srgbClr val="7E7E7E"/>
                </a:solidFill>
                <a:latin typeface="Calibri"/>
                <a:cs typeface="Calibri"/>
              </a:rPr>
              <a:t>Talent</a:t>
            </a:r>
            <a:r>
              <a:rPr sz="1900" spc="-25" dirty="0">
                <a:solidFill>
                  <a:srgbClr val="7E7E7E"/>
                </a:solidFill>
                <a:latin typeface="Calibri"/>
                <a:cs typeface="Calibri"/>
              </a:rPr>
              <a:t> </a:t>
            </a:r>
            <a:r>
              <a:rPr sz="1900" dirty="0">
                <a:solidFill>
                  <a:srgbClr val="7E7E7E"/>
                </a:solidFill>
                <a:latin typeface="Calibri"/>
                <a:cs typeface="Calibri"/>
              </a:rPr>
              <a:t>Pipelining,</a:t>
            </a:r>
            <a:r>
              <a:rPr sz="1900" spc="-15" dirty="0">
                <a:solidFill>
                  <a:srgbClr val="7E7E7E"/>
                </a:solidFill>
                <a:latin typeface="Calibri"/>
                <a:cs typeface="Calibri"/>
              </a:rPr>
              <a:t> </a:t>
            </a:r>
            <a:r>
              <a:rPr sz="1900" dirty="0">
                <a:solidFill>
                  <a:srgbClr val="7E7E7E"/>
                </a:solidFill>
                <a:latin typeface="Calibri"/>
                <a:cs typeface="Calibri"/>
              </a:rPr>
              <a:t>Leadership</a:t>
            </a:r>
            <a:r>
              <a:rPr sz="1900" spc="5" dirty="0">
                <a:solidFill>
                  <a:srgbClr val="7E7E7E"/>
                </a:solidFill>
                <a:latin typeface="Calibri"/>
                <a:cs typeface="Calibri"/>
              </a:rPr>
              <a:t> </a:t>
            </a:r>
            <a:r>
              <a:rPr sz="1900" dirty="0">
                <a:solidFill>
                  <a:srgbClr val="7E7E7E"/>
                </a:solidFill>
                <a:latin typeface="Calibri"/>
                <a:cs typeface="Calibri"/>
              </a:rPr>
              <a:t>Assessments</a:t>
            </a:r>
            <a:r>
              <a:rPr sz="1900" spc="5" dirty="0">
                <a:solidFill>
                  <a:srgbClr val="7E7E7E"/>
                </a:solidFill>
                <a:latin typeface="Calibri"/>
                <a:cs typeface="Calibri"/>
              </a:rPr>
              <a:t> </a:t>
            </a:r>
            <a:r>
              <a:rPr sz="1900" dirty="0">
                <a:solidFill>
                  <a:srgbClr val="7E7E7E"/>
                </a:solidFill>
                <a:latin typeface="Calibri"/>
                <a:cs typeface="Calibri"/>
              </a:rPr>
              <a:t>and</a:t>
            </a:r>
            <a:r>
              <a:rPr sz="1900" spc="-5" dirty="0">
                <a:solidFill>
                  <a:srgbClr val="7E7E7E"/>
                </a:solidFill>
                <a:latin typeface="Calibri"/>
                <a:cs typeface="Calibri"/>
              </a:rPr>
              <a:t> </a:t>
            </a:r>
            <a:r>
              <a:rPr sz="1900" dirty="0">
                <a:solidFill>
                  <a:srgbClr val="7E7E7E"/>
                </a:solidFill>
                <a:latin typeface="Calibri"/>
                <a:cs typeface="Calibri"/>
              </a:rPr>
              <a:t>Outplacement</a:t>
            </a:r>
            <a:r>
              <a:rPr sz="1900" spc="-20" dirty="0">
                <a:solidFill>
                  <a:srgbClr val="7E7E7E"/>
                </a:solidFill>
                <a:latin typeface="Calibri"/>
                <a:cs typeface="Calibri"/>
              </a:rPr>
              <a:t> </a:t>
            </a:r>
            <a:r>
              <a:rPr sz="1900" spc="-10" dirty="0">
                <a:solidFill>
                  <a:srgbClr val="7E7E7E"/>
                </a:solidFill>
                <a:latin typeface="Calibri"/>
                <a:cs typeface="Calibri"/>
              </a:rPr>
              <a:t>assignments.</a:t>
            </a:r>
            <a:endParaRPr sz="1900" dirty="0">
              <a:latin typeface="Calibri"/>
              <a:cs typeface="Calibri"/>
            </a:endParaRPr>
          </a:p>
          <a:p>
            <a:pPr marL="12700" marR="5080" algn="just">
              <a:lnSpc>
                <a:spcPct val="101099"/>
              </a:lnSpc>
              <a:spcBef>
                <a:spcPts val="2300"/>
              </a:spcBef>
            </a:pPr>
            <a:r>
              <a:rPr sz="1900" dirty="0">
                <a:solidFill>
                  <a:srgbClr val="7E7E7E"/>
                </a:solidFill>
                <a:latin typeface="Calibri"/>
                <a:cs typeface="Calibri"/>
              </a:rPr>
              <a:t>Amongst</a:t>
            </a:r>
            <a:r>
              <a:rPr sz="1900" spc="20" dirty="0">
                <a:solidFill>
                  <a:srgbClr val="7E7E7E"/>
                </a:solidFill>
                <a:latin typeface="Calibri"/>
                <a:cs typeface="Calibri"/>
              </a:rPr>
              <a:t> </a:t>
            </a:r>
            <a:r>
              <a:rPr sz="1900" dirty="0">
                <a:solidFill>
                  <a:srgbClr val="7E7E7E"/>
                </a:solidFill>
                <a:latin typeface="Calibri"/>
                <a:cs typeface="Calibri"/>
              </a:rPr>
              <a:t>some</a:t>
            </a:r>
            <a:r>
              <a:rPr sz="1900" spc="15" dirty="0">
                <a:solidFill>
                  <a:srgbClr val="7E7E7E"/>
                </a:solidFill>
                <a:latin typeface="Calibri"/>
                <a:cs typeface="Calibri"/>
              </a:rPr>
              <a:t> </a:t>
            </a:r>
            <a:r>
              <a:rPr sz="1900" dirty="0">
                <a:solidFill>
                  <a:srgbClr val="7E7E7E"/>
                </a:solidFill>
                <a:latin typeface="Calibri"/>
                <a:cs typeface="Calibri"/>
              </a:rPr>
              <a:t>of</a:t>
            </a:r>
            <a:r>
              <a:rPr sz="1900" spc="20" dirty="0">
                <a:solidFill>
                  <a:srgbClr val="7E7E7E"/>
                </a:solidFill>
                <a:latin typeface="Calibri"/>
                <a:cs typeface="Calibri"/>
              </a:rPr>
              <a:t> </a:t>
            </a:r>
            <a:r>
              <a:rPr sz="1900" dirty="0">
                <a:solidFill>
                  <a:srgbClr val="7E7E7E"/>
                </a:solidFill>
                <a:latin typeface="Calibri"/>
                <a:cs typeface="Calibri"/>
              </a:rPr>
              <a:t>the</a:t>
            </a:r>
            <a:r>
              <a:rPr sz="1900" spc="25" dirty="0">
                <a:solidFill>
                  <a:srgbClr val="7E7E7E"/>
                </a:solidFill>
                <a:latin typeface="Calibri"/>
                <a:cs typeface="Calibri"/>
              </a:rPr>
              <a:t> </a:t>
            </a:r>
            <a:r>
              <a:rPr sz="1900" dirty="0">
                <a:solidFill>
                  <a:srgbClr val="7E7E7E"/>
                </a:solidFill>
                <a:latin typeface="Calibri"/>
                <a:cs typeface="Calibri"/>
              </a:rPr>
              <a:t>key</a:t>
            </a:r>
            <a:r>
              <a:rPr sz="1900" spc="15" dirty="0">
                <a:solidFill>
                  <a:srgbClr val="7E7E7E"/>
                </a:solidFill>
                <a:latin typeface="Calibri"/>
                <a:cs typeface="Calibri"/>
              </a:rPr>
              <a:t> </a:t>
            </a:r>
            <a:r>
              <a:rPr sz="1900" dirty="0">
                <a:solidFill>
                  <a:srgbClr val="7E7E7E"/>
                </a:solidFill>
                <a:latin typeface="Calibri"/>
                <a:cs typeface="Calibri"/>
              </a:rPr>
              <a:t>clients</a:t>
            </a:r>
            <a:r>
              <a:rPr sz="1900" spc="15" dirty="0">
                <a:solidFill>
                  <a:srgbClr val="7E7E7E"/>
                </a:solidFill>
                <a:latin typeface="Calibri"/>
                <a:cs typeface="Calibri"/>
              </a:rPr>
              <a:t> </a:t>
            </a:r>
            <a:r>
              <a:rPr sz="1900" dirty="0">
                <a:solidFill>
                  <a:srgbClr val="7E7E7E"/>
                </a:solidFill>
                <a:latin typeface="Calibri"/>
                <a:cs typeface="Calibri"/>
              </a:rPr>
              <a:t>that</a:t>
            </a:r>
            <a:r>
              <a:rPr sz="1900" spc="25" dirty="0">
                <a:solidFill>
                  <a:srgbClr val="7E7E7E"/>
                </a:solidFill>
                <a:latin typeface="Calibri"/>
                <a:cs typeface="Calibri"/>
              </a:rPr>
              <a:t> </a:t>
            </a:r>
            <a:r>
              <a:rPr sz="1900" dirty="0">
                <a:solidFill>
                  <a:srgbClr val="7E7E7E"/>
                </a:solidFill>
                <a:latin typeface="Calibri"/>
                <a:cs typeface="Calibri"/>
              </a:rPr>
              <a:t>Mehek</a:t>
            </a:r>
            <a:r>
              <a:rPr sz="1900" spc="15" dirty="0">
                <a:solidFill>
                  <a:srgbClr val="7E7E7E"/>
                </a:solidFill>
                <a:latin typeface="Calibri"/>
                <a:cs typeface="Calibri"/>
              </a:rPr>
              <a:t> </a:t>
            </a:r>
            <a:r>
              <a:rPr sz="1900" dirty="0">
                <a:solidFill>
                  <a:srgbClr val="7E7E7E"/>
                </a:solidFill>
                <a:latin typeface="Calibri"/>
                <a:cs typeface="Calibri"/>
              </a:rPr>
              <a:t>has</a:t>
            </a:r>
            <a:r>
              <a:rPr sz="1900" spc="30" dirty="0">
                <a:solidFill>
                  <a:srgbClr val="7E7E7E"/>
                </a:solidFill>
                <a:latin typeface="Calibri"/>
                <a:cs typeface="Calibri"/>
              </a:rPr>
              <a:t> </a:t>
            </a:r>
            <a:r>
              <a:rPr sz="1900" dirty="0">
                <a:solidFill>
                  <a:srgbClr val="7E7E7E"/>
                </a:solidFill>
                <a:latin typeface="Calibri"/>
                <a:cs typeface="Calibri"/>
              </a:rPr>
              <a:t>serviced</a:t>
            </a:r>
            <a:r>
              <a:rPr sz="1900" spc="30" dirty="0">
                <a:solidFill>
                  <a:srgbClr val="7E7E7E"/>
                </a:solidFill>
                <a:latin typeface="Calibri"/>
                <a:cs typeface="Calibri"/>
              </a:rPr>
              <a:t> </a:t>
            </a:r>
            <a:r>
              <a:rPr sz="1900" dirty="0">
                <a:solidFill>
                  <a:srgbClr val="7E7E7E"/>
                </a:solidFill>
                <a:latin typeface="Calibri"/>
                <a:cs typeface="Calibri"/>
              </a:rPr>
              <a:t>are</a:t>
            </a:r>
            <a:r>
              <a:rPr sz="1900" spc="25" dirty="0">
                <a:solidFill>
                  <a:srgbClr val="7E7E7E"/>
                </a:solidFill>
                <a:latin typeface="Calibri"/>
                <a:cs typeface="Calibri"/>
              </a:rPr>
              <a:t> </a:t>
            </a:r>
            <a:r>
              <a:rPr sz="1900" dirty="0">
                <a:solidFill>
                  <a:srgbClr val="7E7E7E"/>
                </a:solidFill>
                <a:latin typeface="Calibri"/>
                <a:cs typeface="Calibri"/>
              </a:rPr>
              <a:t>Engro,</a:t>
            </a:r>
            <a:r>
              <a:rPr sz="1900" spc="20" dirty="0">
                <a:solidFill>
                  <a:srgbClr val="7E7E7E"/>
                </a:solidFill>
                <a:latin typeface="Calibri"/>
                <a:cs typeface="Calibri"/>
              </a:rPr>
              <a:t> </a:t>
            </a:r>
            <a:r>
              <a:rPr sz="1900" dirty="0">
                <a:solidFill>
                  <a:srgbClr val="7E7E7E"/>
                </a:solidFill>
                <a:latin typeface="Calibri"/>
                <a:cs typeface="Calibri"/>
              </a:rPr>
              <a:t>Schneider</a:t>
            </a:r>
            <a:r>
              <a:rPr sz="1900" spc="30" dirty="0">
                <a:solidFill>
                  <a:srgbClr val="7E7E7E"/>
                </a:solidFill>
                <a:latin typeface="Calibri"/>
                <a:cs typeface="Calibri"/>
              </a:rPr>
              <a:t> </a:t>
            </a:r>
            <a:r>
              <a:rPr sz="1900" dirty="0">
                <a:solidFill>
                  <a:srgbClr val="7E7E7E"/>
                </a:solidFill>
                <a:latin typeface="Calibri"/>
                <a:cs typeface="Calibri"/>
              </a:rPr>
              <a:t>Electric,</a:t>
            </a:r>
            <a:r>
              <a:rPr sz="1900" spc="20" dirty="0">
                <a:solidFill>
                  <a:srgbClr val="7E7E7E"/>
                </a:solidFill>
                <a:latin typeface="Calibri"/>
                <a:cs typeface="Calibri"/>
              </a:rPr>
              <a:t> </a:t>
            </a:r>
            <a:r>
              <a:rPr sz="1900" dirty="0">
                <a:solidFill>
                  <a:srgbClr val="7E7E7E"/>
                </a:solidFill>
                <a:latin typeface="Calibri"/>
                <a:cs typeface="Calibri"/>
              </a:rPr>
              <a:t>PTCL,</a:t>
            </a:r>
            <a:r>
              <a:rPr sz="1900" spc="35" dirty="0">
                <a:solidFill>
                  <a:srgbClr val="7E7E7E"/>
                </a:solidFill>
                <a:latin typeface="Calibri"/>
                <a:cs typeface="Calibri"/>
              </a:rPr>
              <a:t> </a:t>
            </a:r>
            <a:r>
              <a:rPr sz="1900" dirty="0">
                <a:solidFill>
                  <a:srgbClr val="7E7E7E"/>
                </a:solidFill>
                <a:latin typeface="Calibri"/>
                <a:cs typeface="Calibri"/>
              </a:rPr>
              <a:t>Daraz,</a:t>
            </a:r>
            <a:r>
              <a:rPr sz="1900" spc="30" dirty="0">
                <a:solidFill>
                  <a:srgbClr val="7E7E7E"/>
                </a:solidFill>
                <a:latin typeface="Calibri"/>
                <a:cs typeface="Calibri"/>
              </a:rPr>
              <a:t> </a:t>
            </a:r>
            <a:r>
              <a:rPr sz="1900" spc="-20" dirty="0">
                <a:solidFill>
                  <a:srgbClr val="7E7E7E"/>
                </a:solidFill>
                <a:latin typeface="Calibri"/>
                <a:cs typeface="Calibri"/>
              </a:rPr>
              <a:t>BASF,</a:t>
            </a:r>
            <a:r>
              <a:rPr sz="1900" spc="25" dirty="0">
                <a:solidFill>
                  <a:srgbClr val="7E7E7E"/>
                </a:solidFill>
                <a:latin typeface="Calibri"/>
                <a:cs typeface="Calibri"/>
              </a:rPr>
              <a:t> </a:t>
            </a:r>
            <a:r>
              <a:rPr sz="1900" dirty="0">
                <a:solidFill>
                  <a:srgbClr val="7E7E7E"/>
                </a:solidFill>
                <a:latin typeface="Calibri"/>
                <a:cs typeface="Calibri"/>
              </a:rPr>
              <a:t>Roche,</a:t>
            </a:r>
            <a:r>
              <a:rPr sz="1900" spc="15" dirty="0">
                <a:solidFill>
                  <a:srgbClr val="7E7E7E"/>
                </a:solidFill>
                <a:latin typeface="Calibri"/>
                <a:cs typeface="Calibri"/>
              </a:rPr>
              <a:t> </a:t>
            </a:r>
            <a:r>
              <a:rPr sz="1900" dirty="0">
                <a:solidFill>
                  <a:srgbClr val="7E7E7E"/>
                </a:solidFill>
                <a:latin typeface="Calibri"/>
                <a:cs typeface="Calibri"/>
              </a:rPr>
              <a:t>ICI,</a:t>
            </a:r>
            <a:r>
              <a:rPr sz="1900" spc="30" dirty="0">
                <a:solidFill>
                  <a:srgbClr val="7E7E7E"/>
                </a:solidFill>
                <a:latin typeface="Calibri"/>
                <a:cs typeface="Calibri"/>
              </a:rPr>
              <a:t> </a:t>
            </a:r>
            <a:r>
              <a:rPr sz="1900" dirty="0">
                <a:solidFill>
                  <a:srgbClr val="7E7E7E"/>
                </a:solidFill>
                <a:latin typeface="Calibri"/>
                <a:cs typeface="Calibri"/>
              </a:rPr>
              <a:t>KIA</a:t>
            </a:r>
            <a:r>
              <a:rPr sz="1900" spc="35" dirty="0">
                <a:solidFill>
                  <a:srgbClr val="7E7E7E"/>
                </a:solidFill>
                <a:latin typeface="Calibri"/>
                <a:cs typeface="Calibri"/>
              </a:rPr>
              <a:t> </a:t>
            </a:r>
            <a:r>
              <a:rPr sz="1900" dirty="0">
                <a:solidFill>
                  <a:srgbClr val="7E7E7E"/>
                </a:solidFill>
                <a:latin typeface="Calibri"/>
                <a:cs typeface="Calibri"/>
              </a:rPr>
              <a:t>Lucky</a:t>
            </a:r>
            <a:r>
              <a:rPr sz="1900" spc="15" dirty="0">
                <a:solidFill>
                  <a:srgbClr val="7E7E7E"/>
                </a:solidFill>
                <a:latin typeface="Calibri"/>
                <a:cs typeface="Calibri"/>
              </a:rPr>
              <a:t> </a:t>
            </a:r>
            <a:r>
              <a:rPr sz="1900" spc="-10" dirty="0">
                <a:solidFill>
                  <a:srgbClr val="7E7E7E"/>
                </a:solidFill>
                <a:latin typeface="Calibri"/>
                <a:cs typeface="Calibri"/>
              </a:rPr>
              <a:t>Motors, </a:t>
            </a:r>
            <a:r>
              <a:rPr sz="1900" dirty="0">
                <a:solidFill>
                  <a:srgbClr val="7E7E7E"/>
                </a:solidFill>
                <a:latin typeface="Calibri"/>
                <a:cs typeface="Calibri"/>
              </a:rPr>
              <a:t>Unilever,</a:t>
            </a:r>
            <a:r>
              <a:rPr sz="1900" spc="145" dirty="0">
                <a:solidFill>
                  <a:srgbClr val="7E7E7E"/>
                </a:solidFill>
                <a:latin typeface="Calibri"/>
                <a:cs typeface="Calibri"/>
              </a:rPr>
              <a:t> </a:t>
            </a:r>
            <a:r>
              <a:rPr sz="1900" dirty="0">
                <a:solidFill>
                  <a:srgbClr val="7E7E7E"/>
                </a:solidFill>
                <a:latin typeface="Calibri"/>
                <a:cs typeface="Calibri"/>
              </a:rPr>
              <a:t>IGI,</a:t>
            </a:r>
            <a:r>
              <a:rPr sz="1900" spc="160" dirty="0">
                <a:solidFill>
                  <a:srgbClr val="7E7E7E"/>
                </a:solidFill>
                <a:latin typeface="Calibri"/>
                <a:cs typeface="Calibri"/>
              </a:rPr>
              <a:t> </a:t>
            </a:r>
            <a:r>
              <a:rPr sz="1900" dirty="0">
                <a:solidFill>
                  <a:srgbClr val="7E7E7E"/>
                </a:solidFill>
                <a:latin typeface="Calibri"/>
                <a:cs typeface="Calibri"/>
              </a:rPr>
              <a:t>DP</a:t>
            </a:r>
            <a:r>
              <a:rPr sz="1900" spc="145" dirty="0">
                <a:solidFill>
                  <a:srgbClr val="7E7E7E"/>
                </a:solidFill>
                <a:latin typeface="Calibri"/>
                <a:cs typeface="Calibri"/>
              </a:rPr>
              <a:t> </a:t>
            </a:r>
            <a:r>
              <a:rPr sz="1900" dirty="0">
                <a:solidFill>
                  <a:srgbClr val="7E7E7E"/>
                </a:solidFill>
                <a:latin typeface="Calibri"/>
                <a:cs typeface="Calibri"/>
              </a:rPr>
              <a:t>World,</a:t>
            </a:r>
            <a:r>
              <a:rPr sz="1900" spc="140" dirty="0">
                <a:solidFill>
                  <a:srgbClr val="7E7E7E"/>
                </a:solidFill>
                <a:latin typeface="Calibri"/>
                <a:cs typeface="Calibri"/>
              </a:rPr>
              <a:t> </a:t>
            </a:r>
            <a:r>
              <a:rPr sz="1900" dirty="0">
                <a:solidFill>
                  <a:srgbClr val="7E7E7E"/>
                </a:solidFill>
                <a:latin typeface="Calibri"/>
                <a:cs typeface="Calibri"/>
              </a:rPr>
              <a:t>TCS,</a:t>
            </a:r>
            <a:r>
              <a:rPr sz="1900" spc="160" dirty="0">
                <a:solidFill>
                  <a:srgbClr val="7E7E7E"/>
                </a:solidFill>
                <a:latin typeface="Calibri"/>
                <a:cs typeface="Calibri"/>
              </a:rPr>
              <a:t> </a:t>
            </a:r>
            <a:r>
              <a:rPr sz="1900" dirty="0">
                <a:solidFill>
                  <a:srgbClr val="7E7E7E"/>
                </a:solidFill>
                <a:latin typeface="Calibri"/>
                <a:cs typeface="Calibri"/>
              </a:rPr>
              <a:t>EBM,</a:t>
            </a:r>
            <a:r>
              <a:rPr sz="1900" spc="140" dirty="0">
                <a:solidFill>
                  <a:srgbClr val="7E7E7E"/>
                </a:solidFill>
                <a:latin typeface="Calibri"/>
                <a:cs typeface="Calibri"/>
              </a:rPr>
              <a:t> </a:t>
            </a:r>
            <a:r>
              <a:rPr sz="1900" dirty="0">
                <a:solidFill>
                  <a:srgbClr val="7E7E7E"/>
                </a:solidFill>
                <a:latin typeface="Calibri"/>
                <a:cs typeface="Calibri"/>
              </a:rPr>
              <a:t>RB,</a:t>
            </a:r>
            <a:r>
              <a:rPr sz="1900" spc="145" dirty="0">
                <a:solidFill>
                  <a:srgbClr val="7E7E7E"/>
                </a:solidFill>
                <a:latin typeface="Calibri"/>
                <a:cs typeface="Calibri"/>
              </a:rPr>
              <a:t> </a:t>
            </a:r>
            <a:r>
              <a:rPr sz="1900" dirty="0">
                <a:solidFill>
                  <a:srgbClr val="7E7E7E"/>
                </a:solidFill>
                <a:latin typeface="Calibri"/>
                <a:cs typeface="Calibri"/>
              </a:rPr>
              <a:t>Kellogg’s,</a:t>
            </a:r>
            <a:r>
              <a:rPr sz="1900" spc="155" dirty="0">
                <a:solidFill>
                  <a:srgbClr val="7E7E7E"/>
                </a:solidFill>
                <a:latin typeface="Calibri"/>
                <a:cs typeface="Calibri"/>
              </a:rPr>
              <a:t> </a:t>
            </a:r>
            <a:r>
              <a:rPr sz="1900" dirty="0">
                <a:solidFill>
                  <a:srgbClr val="7E7E7E"/>
                </a:solidFill>
                <a:latin typeface="Calibri"/>
                <a:cs typeface="Calibri"/>
              </a:rPr>
              <a:t>General</a:t>
            </a:r>
            <a:r>
              <a:rPr sz="1900" spc="150" dirty="0">
                <a:solidFill>
                  <a:srgbClr val="7E7E7E"/>
                </a:solidFill>
                <a:latin typeface="Calibri"/>
                <a:cs typeface="Calibri"/>
              </a:rPr>
              <a:t> </a:t>
            </a:r>
            <a:r>
              <a:rPr sz="1900" dirty="0">
                <a:solidFill>
                  <a:srgbClr val="7E7E7E"/>
                </a:solidFill>
                <a:latin typeface="Calibri"/>
                <a:cs typeface="Calibri"/>
              </a:rPr>
              <a:t>Tyre,</a:t>
            </a:r>
            <a:r>
              <a:rPr sz="1900" spc="145" dirty="0">
                <a:solidFill>
                  <a:srgbClr val="7E7E7E"/>
                </a:solidFill>
                <a:latin typeface="Calibri"/>
                <a:cs typeface="Calibri"/>
              </a:rPr>
              <a:t> </a:t>
            </a:r>
            <a:r>
              <a:rPr sz="1900" dirty="0">
                <a:solidFill>
                  <a:srgbClr val="7E7E7E"/>
                </a:solidFill>
                <a:latin typeface="Calibri"/>
                <a:cs typeface="Calibri"/>
              </a:rPr>
              <a:t>Transworld</a:t>
            </a:r>
            <a:r>
              <a:rPr sz="1900" spc="160" dirty="0">
                <a:solidFill>
                  <a:srgbClr val="7E7E7E"/>
                </a:solidFill>
                <a:latin typeface="Calibri"/>
                <a:cs typeface="Calibri"/>
              </a:rPr>
              <a:t> </a:t>
            </a:r>
            <a:r>
              <a:rPr sz="1900" dirty="0">
                <a:solidFill>
                  <a:srgbClr val="7E7E7E"/>
                </a:solidFill>
                <a:latin typeface="Calibri"/>
                <a:cs typeface="Calibri"/>
              </a:rPr>
              <a:t>associates,</a:t>
            </a:r>
            <a:r>
              <a:rPr sz="1900" spc="145" dirty="0">
                <a:solidFill>
                  <a:srgbClr val="7E7E7E"/>
                </a:solidFill>
                <a:latin typeface="Calibri"/>
                <a:cs typeface="Calibri"/>
              </a:rPr>
              <a:t> </a:t>
            </a:r>
            <a:r>
              <a:rPr sz="1900" dirty="0">
                <a:solidFill>
                  <a:srgbClr val="7E7E7E"/>
                </a:solidFill>
                <a:latin typeface="Calibri"/>
                <a:cs typeface="Calibri"/>
              </a:rPr>
              <a:t>NBP,</a:t>
            </a:r>
            <a:r>
              <a:rPr sz="1900" spc="145" dirty="0">
                <a:solidFill>
                  <a:srgbClr val="7E7E7E"/>
                </a:solidFill>
                <a:latin typeface="Calibri"/>
                <a:cs typeface="Calibri"/>
              </a:rPr>
              <a:t> </a:t>
            </a:r>
            <a:r>
              <a:rPr sz="1900" dirty="0">
                <a:solidFill>
                  <a:srgbClr val="7E7E7E"/>
                </a:solidFill>
                <a:latin typeface="Calibri"/>
                <a:cs typeface="Calibri"/>
              </a:rPr>
              <a:t>Adamjee</a:t>
            </a:r>
            <a:r>
              <a:rPr sz="1900" spc="150" dirty="0">
                <a:solidFill>
                  <a:srgbClr val="7E7E7E"/>
                </a:solidFill>
                <a:latin typeface="Calibri"/>
                <a:cs typeface="Calibri"/>
              </a:rPr>
              <a:t> </a:t>
            </a:r>
            <a:r>
              <a:rPr sz="1900" dirty="0">
                <a:solidFill>
                  <a:srgbClr val="7E7E7E"/>
                </a:solidFill>
                <a:latin typeface="Calibri"/>
                <a:cs typeface="Calibri"/>
              </a:rPr>
              <a:t>Insurance,</a:t>
            </a:r>
            <a:r>
              <a:rPr sz="1900" spc="145" dirty="0">
                <a:solidFill>
                  <a:srgbClr val="7E7E7E"/>
                </a:solidFill>
                <a:latin typeface="Calibri"/>
                <a:cs typeface="Calibri"/>
              </a:rPr>
              <a:t> </a:t>
            </a:r>
            <a:r>
              <a:rPr sz="1900" dirty="0">
                <a:solidFill>
                  <a:srgbClr val="7E7E7E"/>
                </a:solidFill>
                <a:latin typeface="Calibri"/>
                <a:cs typeface="Calibri"/>
              </a:rPr>
              <a:t>Gerry’s</a:t>
            </a:r>
            <a:r>
              <a:rPr sz="1900" spc="155" dirty="0">
                <a:solidFill>
                  <a:srgbClr val="7E7E7E"/>
                </a:solidFill>
                <a:latin typeface="Calibri"/>
                <a:cs typeface="Calibri"/>
              </a:rPr>
              <a:t> </a:t>
            </a:r>
            <a:r>
              <a:rPr sz="1900" dirty="0">
                <a:solidFill>
                  <a:srgbClr val="7E7E7E"/>
                </a:solidFill>
                <a:latin typeface="Calibri"/>
                <a:cs typeface="Calibri"/>
              </a:rPr>
              <a:t>Group,</a:t>
            </a:r>
            <a:r>
              <a:rPr sz="1900" spc="150" dirty="0">
                <a:solidFill>
                  <a:srgbClr val="7E7E7E"/>
                </a:solidFill>
                <a:latin typeface="Calibri"/>
                <a:cs typeface="Calibri"/>
              </a:rPr>
              <a:t> </a:t>
            </a:r>
            <a:r>
              <a:rPr sz="1900" spc="-10" dirty="0">
                <a:solidFill>
                  <a:srgbClr val="7E7E7E"/>
                </a:solidFill>
                <a:latin typeface="Calibri"/>
                <a:cs typeface="Calibri"/>
              </a:rPr>
              <a:t>Askari </a:t>
            </a:r>
            <a:r>
              <a:rPr sz="1900" dirty="0">
                <a:solidFill>
                  <a:srgbClr val="7E7E7E"/>
                </a:solidFill>
                <a:latin typeface="Calibri"/>
                <a:cs typeface="Calibri"/>
              </a:rPr>
              <a:t>Insurance,</a:t>
            </a:r>
            <a:r>
              <a:rPr sz="1900" spc="185" dirty="0">
                <a:solidFill>
                  <a:srgbClr val="7E7E7E"/>
                </a:solidFill>
                <a:latin typeface="Calibri"/>
                <a:cs typeface="Calibri"/>
              </a:rPr>
              <a:t> </a:t>
            </a:r>
            <a:r>
              <a:rPr sz="1900" dirty="0">
                <a:solidFill>
                  <a:srgbClr val="7E7E7E"/>
                </a:solidFill>
                <a:latin typeface="Calibri"/>
                <a:cs typeface="Calibri"/>
              </a:rPr>
              <a:t>International</a:t>
            </a:r>
            <a:r>
              <a:rPr sz="1900" spc="195" dirty="0">
                <a:solidFill>
                  <a:srgbClr val="7E7E7E"/>
                </a:solidFill>
                <a:latin typeface="Calibri"/>
                <a:cs typeface="Calibri"/>
              </a:rPr>
              <a:t> </a:t>
            </a:r>
            <a:r>
              <a:rPr sz="1900" dirty="0">
                <a:solidFill>
                  <a:srgbClr val="7E7E7E"/>
                </a:solidFill>
                <a:latin typeface="Calibri"/>
                <a:cs typeface="Calibri"/>
              </a:rPr>
              <a:t>Industries,</a:t>
            </a:r>
            <a:r>
              <a:rPr sz="1900" spc="200" dirty="0">
                <a:solidFill>
                  <a:srgbClr val="7E7E7E"/>
                </a:solidFill>
                <a:latin typeface="Calibri"/>
                <a:cs typeface="Calibri"/>
              </a:rPr>
              <a:t> </a:t>
            </a:r>
            <a:r>
              <a:rPr sz="1900" dirty="0">
                <a:solidFill>
                  <a:srgbClr val="7E7E7E"/>
                </a:solidFill>
                <a:latin typeface="Calibri"/>
                <a:cs typeface="Calibri"/>
              </a:rPr>
              <a:t>PPL,</a:t>
            </a:r>
            <a:r>
              <a:rPr sz="1900" spc="200" dirty="0">
                <a:solidFill>
                  <a:srgbClr val="7E7E7E"/>
                </a:solidFill>
                <a:latin typeface="Calibri"/>
                <a:cs typeface="Calibri"/>
              </a:rPr>
              <a:t> </a:t>
            </a:r>
            <a:r>
              <a:rPr sz="1900" dirty="0">
                <a:solidFill>
                  <a:srgbClr val="7E7E7E"/>
                </a:solidFill>
                <a:latin typeface="Calibri"/>
                <a:cs typeface="Calibri"/>
              </a:rPr>
              <a:t>PSO,</a:t>
            </a:r>
            <a:r>
              <a:rPr sz="1900" spc="190" dirty="0">
                <a:solidFill>
                  <a:srgbClr val="7E7E7E"/>
                </a:solidFill>
                <a:latin typeface="Calibri"/>
                <a:cs typeface="Calibri"/>
              </a:rPr>
              <a:t> </a:t>
            </a:r>
            <a:r>
              <a:rPr sz="1900" dirty="0">
                <a:solidFill>
                  <a:srgbClr val="7E7E7E"/>
                </a:solidFill>
                <a:latin typeface="Calibri"/>
                <a:cs typeface="Calibri"/>
              </a:rPr>
              <a:t>Microsoft,</a:t>
            </a:r>
            <a:r>
              <a:rPr sz="1900" spc="195" dirty="0">
                <a:solidFill>
                  <a:srgbClr val="7E7E7E"/>
                </a:solidFill>
                <a:latin typeface="Calibri"/>
                <a:cs typeface="Calibri"/>
              </a:rPr>
              <a:t> </a:t>
            </a:r>
            <a:r>
              <a:rPr sz="1900" dirty="0">
                <a:solidFill>
                  <a:srgbClr val="7E7E7E"/>
                </a:solidFill>
                <a:latin typeface="Calibri"/>
                <a:cs typeface="Calibri"/>
              </a:rPr>
              <a:t>Mckinsey,</a:t>
            </a:r>
            <a:r>
              <a:rPr sz="1900" spc="195" dirty="0">
                <a:solidFill>
                  <a:srgbClr val="7E7E7E"/>
                </a:solidFill>
                <a:latin typeface="Calibri"/>
                <a:cs typeface="Calibri"/>
              </a:rPr>
              <a:t> </a:t>
            </a:r>
            <a:r>
              <a:rPr sz="1900" dirty="0">
                <a:solidFill>
                  <a:srgbClr val="7E7E7E"/>
                </a:solidFill>
                <a:latin typeface="Calibri"/>
                <a:cs typeface="Calibri"/>
              </a:rPr>
              <a:t>Vitol</a:t>
            </a:r>
            <a:r>
              <a:rPr sz="1900" spc="190" dirty="0">
                <a:solidFill>
                  <a:srgbClr val="7E7E7E"/>
                </a:solidFill>
                <a:latin typeface="Calibri"/>
                <a:cs typeface="Calibri"/>
              </a:rPr>
              <a:t> </a:t>
            </a:r>
            <a:r>
              <a:rPr sz="1900" dirty="0">
                <a:solidFill>
                  <a:srgbClr val="7E7E7E"/>
                </a:solidFill>
                <a:latin typeface="Calibri"/>
                <a:cs typeface="Calibri"/>
              </a:rPr>
              <a:t>Group</a:t>
            </a:r>
            <a:r>
              <a:rPr sz="1900" spc="200" dirty="0">
                <a:solidFill>
                  <a:srgbClr val="7E7E7E"/>
                </a:solidFill>
                <a:latin typeface="Calibri"/>
                <a:cs typeface="Calibri"/>
              </a:rPr>
              <a:t> </a:t>
            </a:r>
            <a:r>
              <a:rPr sz="1900" dirty="0">
                <a:solidFill>
                  <a:srgbClr val="7E7E7E"/>
                </a:solidFill>
                <a:latin typeface="Calibri"/>
                <a:cs typeface="Calibri"/>
              </a:rPr>
              <a:t>Dun</a:t>
            </a:r>
            <a:r>
              <a:rPr sz="1900" spc="200" dirty="0">
                <a:solidFill>
                  <a:srgbClr val="7E7E7E"/>
                </a:solidFill>
                <a:latin typeface="Calibri"/>
                <a:cs typeface="Calibri"/>
              </a:rPr>
              <a:t> </a:t>
            </a:r>
            <a:r>
              <a:rPr sz="1900" dirty="0">
                <a:solidFill>
                  <a:srgbClr val="7E7E7E"/>
                </a:solidFill>
                <a:latin typeface="Calibri"/>
                <a:cs typeface="Calibri"/>
              </a:rPr>
              <a:t>and</a:t>
            </a:r>
            <a:r>
              <a:rPr sz="1900" spc="210" dirty="0">
                <a:solidFill>
                  <a:srgbClr val="7E7E7E"/>
                </a:solidFill>
                <a:latin typeface="Calibri"/>
                <a:cs typeface="Calibri"/>
              </a:rPr>
              <a:t> </a:t>
            </a:r>
            <a:r>
              <a:rPr sz="1900" dirty="0">
                <a:solidFill>
                  <a:srgbClr val="7E7E7E"/>
                </a:solidFill>
                <a:latin typeface="Calibri"/>
                <a:cs typeface="Calibri"/>
              </a:rPr>
              <a:t>Bradstreet,</a:t>
            </a:r>
            <a:r>
              <a:rPr sz="1900" spc="190" dirty="0">
                <a:solidFill>
                  <a:srgbClr val="7E7E7E"/>
                </a:solidFill>
                <a:latin typeface="Calibri"/>
                <a:cs typeface="Calibri"/>
              </a:rPr>
              <a:t> </a:t>
            </a:r>
            <a:r>
              <a:rPr sz="1900" dirty="0">
                <a:solidFill>
                  <a:srgbClr val="7E7E7E"/>
                </a:solidFill>
                <a:latin typeface="Calibri"/>
                <a:cs typeface="Calibri"/>
              </a:rPr>
              <a:t>Army</a:t>
            </a:r>
            <a:r>
              <a:rPr sz="1900" spc="204" dirty="0">
                <a:solidFill>
                  <a:srgbClr val="7E7E7E"/>
                </a:solidFill>
                <a:latin typeface="Calibri"/>
                <a:cs typeface="Calibri"/>
              </a:rPr>
              <a:t> </a:t>
            </a:r>
            <a:r>
              <a:rPr sz="1900" dirty="0">
                <a:solidFill>
                  <a:srgbClr val="7E7E7E"/>
                </a:solidFill>
                <a:latin typeface="Calibri"/>
                <a:cs typeface="Calibri"/>
              </a:rPr>
              <a:t>Welfare</a:t>
            </a:r>
            <a:r>
              <a:rPr sz="1900" spc="200" dirty="0">
                <a:solidFill>
                  <a:srgbClr val="7E7E7E"/>
                </a:solidFill>
                <a:latin typeface="Calibri"/>
                <a:cs typeface="Calibri"/>
              </a:rPr>
              <a:t> </a:t>
            </a:r>
            <a:r>
              <a:rPr sz="1900" dirty="0">
                <a:solidFill>
                  <a:srgbClr val="7E7E7E"/>
                </a:solidFill>
                <a:latin typeface="Calibri"/>
                <a:cs typeface="Calibri"/>
              </a:rPr>
              <a:t>Trust,</a:t>
            </a:r>
            <a:r>
              <a:rPr sz="1900" spc="200" dirty="0">
                <a:solidFill>
                  <a:srgbClr val="7E7E7E"/>
                </a:solidFill>
                <a:latin typeface="Calibri"/>
                <a:cs typeface="Calibri"/>
              </a:rPr>
              <a:t> </a:t>
            </a:r>
            <a:r>
              <a:rPr sz="1900" dirty="0">
                <a:solidFill>
                  <a:srgbClr val="7E7E7E"/>
                </a:solidFill>
                <a:latin typeface="Calibri"/>
                <a:cs typeface="Calibri"/>
              </a:rPr>
              <a:t>TRG,</a:t>
            </a:r>
            <a:r>
              <a:rPr sz="1900" spc="200" dirty="0">
                <a:solidFill>
                  <a:srgbClr val="7E7E7E"/>
                </a:solidFill>
                <a:latin typeface="Calibri"/>
                <a:cs typeface="Calibri"/>
              </a:rPr>
              <a:t> </a:t>
            </a:r>
            <a:r>
              <a:rPr sz="1900" spc="-10" dirty="0">
                <a:solidFill>
                  <a:srgbClr val="7E7E7E"/>
                </a:solidFill>
                <a:latin typeface="Calibri"/>
                <a:cs typeface="Calibri"/>
              </a:rPr>
              <a:t>LUMS, </a:t>
            </a:r>
            <a:r>
              <a:rPr sz="1900" dirty="0">
                <a:solidFill>
                  <a:srgbClr val="7E7E7E"/>
                </a:solidFill>
                <a:latin typeface="Calibri"/>
                <a:cs typeface="Calibri"/>
              </a:rPr>
              <a:t>ICAP,</a:t>
            </a:r>
            <a:r>
              <a:rPr sz="1900" spc="170" dirty="0">
                <a:solidFill>
                  <a:srgbClr val="7E7E7E"/>
                </a:solidFill>
                <a:latin typeface="Calibri"/>
                <a:cs typeface="Calibri"/>
              </a:rPr>
              <a:t> </a:t>
            </a:r>
            <a:r>
              <a:rPr sz="1900" dirty="0">
                <a:solidFill>
                  <a:srgbClr val="7E7E7E"/>
                </a:solidFill>
                <a:latin typeface="Calibri"/>
                <a:cs typeface="Calibri"/>
              </a:rPr>
              <a:t>Habib</a:t>
            </a:r>
            <a:r>
              <a:rPr sz="1900" spc="185" dirty="0">
                <a:solidFill>
                  <a:srgbClr val="7E7E7E"/>
                </a:solidFill>
                <a:latin typeface="Calibri"/>
                <a:cs typeface="Calibri"/>
              </a:rPr>
              <a:t> </a:t>
            </a:r>
            <a:r>
              <a:rPr sz="1900" dirty="0">
                <a:solidFill>
                  <a:srgbClr val="7E7E7E"/>
                </a:solidFill>
                <a:latin typeface="Calibri"/>
                <a:cs typeface="Calibri"/>
              </a:rPr>
              <a:t>University,</a:t>
            </a:r>
            <a:r>
              <a:rPr sz="1900" spc="175" dirty="0">
                <a:solidFill>
                  <a:srgbClr val="7E7E7E"/>
                </a:solidFill>
                <a:latin typeface="Calibri"/>
                <a:cs typeface="Calibri"/>
              </a:rPr>
              <a:t> </a:t>
            </a:r>
            <a:r>
              <a:rPr sz="1900" dirty="0">
                <a:solidFill>
                  <a:srgbClr val="7E7E7E"/>
                </a:solidFill>
                <a:latin typeface="Calibri"/>
                <a:cs typeface="Calibri"/>
              </a:rPr>
              <a:t>TCF,</a:t>
            </a:r>
            <a:r>
              <a:rPr sz="1900" spc="170" dirty="0">
                <a:solidFill>
                  <a:srgbClr val="7E7E7E"/>
                </a:solidFill>
                <a:latin typeface="Calibri"/>
                <a:cs typeface="Calibri"/>
              </a:rPr>
              <a:t> </a:t>
            </a:r>
            <a:r>
              <a:rPr sz="1900" dirty="0">
                <a:solidFill>
                  <a:srgbClr val="7E7E7E"/>
                </a:solidFill>
                <a:latin typeface="Calibri"/>
                <a:cs typeface="Calibri"/>
              </a:rPr>
              <a:t>Aman</a:t>
            </a:r>
            <a:r>
              <a:rPr sz="1900" spc="175" dirty="0">
                <a:solidFill>
                  <a:srgbClr val="7E7E7E"/>
                </a:solidFill>
                <a:latin typeface="Calibri"/>
                <a:cs typeface="Calibri"/>
              </a:rPr>
              <a:t> </a:t>
            </a:r>
            <a:r>
              <a:rPr sz="1900" dirty="0">
                <a:solidFill>
                  <a:srgbClr val="7E7E7E"/>
                </a:solidFill>
                <a:latin typeface="Calibri"/>
                <a:cs typeface="Calibri"/>
              </a:rPr>
              <a:t>Foundation,</a:t>
            </a:r>
            <a:r>
              <a:rPr sz="1900" spc="175" dirty="0">
                <a:solidFill>
                  <a:srgbClr val="7E7E7E"/>
                </a:solidFill>
                <a:latin typeface="Calibri"/>
                <a:cs typeface="Calibri"/>
              </a:rPr>
              <a:t> </a:t>
            </a:r>
            <a:r>
              <a:rPr sz="1900" dirty="0">
                <a:solidFill>
                  <a:srgbClr val="7E7E7E"/>
                </a:solidFill>
                <a:latin typeface="Calibri"/>
                <a:cs typeface="Calibri"/>
              </a:rPr>
              <a:t>Indus</a:t>
            </a:r>
            <a:r>
              <a:rPr sz="1900" spc="185" dirty="0">
                <a:solidFill>
                  <a:srgbClr val="7E7E7E"/>
                </a:solidFill>
                <a:latin typeface="Calibri"/>
                <a:cs typeface="Calibri"/>
              </a:rPr>
              <a:t> </a:t>
            </a:r>
            <a:r>
              <a:rPr sz="1900" dirty="0">
                <a:solidFill>
                  <a:srgbClr val="7E7E7E"/>
                </a:solidFill>
                <a:latin typeface="Calibri"/>
                <a:cs typeface="Calibri"/>
              </a:rPr>
              <a:t>Hospital,</a:t>
            </a:r>
            <a:r>
              <a:rPr sz="1900" spc="170" dirty="0">
                <a:solidFill>
                  <a:srgbClr val="7E7E7E"/>
                </a:solidFill>
                <a:latin typeface="Calibri"/>
                <a:cs typeface="Calibri"/>
              </a:rPr>
              <a:t> </a:t>
            </a:r>
            <a:r>
              <a:rPr sz="1900" dirty="0">
                <a:solidFill>
                  <a:srgbClr val="7E7E7E"/>
                </a:solidFill>
                <a:latin typeface="Calibri"/>
                <a:cs typeface="Calibri"/>
              </a:rPr>
              <a:t>AKU,</a:t>
            </a:r>
            <a:r>
              <a:rPr sz="1900" spc="175" dirty="0">
                <a:solidFill>
                  <a:srgbClr val="7E7E7E"/>
                </a:solidFill>
                <a:latin typeface="Calibri"/>
                <a:cs typeface="Calibri"/>
              </a:rPr>
              <a:t> </a:t>
            </a:r>
            <a:r>
              <a:rPr sz="1900" dirty="0">
                <a:solidFill>
                  <a:srgbClr val="7E7E7E"/>
                </a:solidFill>
                <a:latin typeface="Calibri"/>
                <a:cs typeface="Calibri"/>
              </a:rPr>
              <a:t>The</a:t>
            </a:r>
            <a:r>
              <a:rPr sz="1900" spc="170" dirty="0">
                <a:solidFill>
                  <a:srgbClr val="7E7E7E"/>
                </a:solidFill>
                <a:latin typeface="Calibri"/>
                <a:cs typeface="Calibri"/>
              </a:rPr>
              <a:t> </a:t>
            </a:r>
            <a:r>
              <a:rPr sz="1900" dirty="0">
                <a:solidFill>
                  <a:srgbClr val="7E7E7E"/>
                </a:solidFill>
                <a:latin typeface="Calibri"/>
                <a:cs typeface="Calibri"/>
              </a:rPr>
              <a:t>City</a:t>
            </a:r>
            <a:r>
              <a:rPr sz="1900" spc="170" dirty="0">
                <a:solidFill>
                  <a:srgbClr val="7E7E7E"/>
                </a:solidFill>
                <a:latin typeface="Calibri"/>
                <a:cs typeface="Calibri"/>
              </a:rPr>
              <a:t> </a:t>
            </a:r>
            <a:r>
              <a:rPr sz="1900" dirty="0">
                <a:solidFill>
                  <a:srgbClr val="7E7E7E"/>
                </a:solidFill>
                <a:latin typeface="Calibri"/>
                <a:cs typeface="Calibri"/>
              </a:rPr>
              <a:t>School,</a:t>
            </a:r>
            <a:r>
              <a:rPr sz="1900" spc="175" dirty="0">
                <a:solidFill>
                  <a:srgbClr val="7E7E7E"/>
                </a:solidFill>
                <a:latin typeface="Calibri"/>
                <a:cs typeface="Calibri"/>
              </a:rPr>
              <a:t> </a:t>
            </a:r>
            <a:r>
              <a:rPr sz="1900" dirty="0">
                <a:solidFill>
                  <a:srgbClr val="7E7E7E"/>
                </a:solidFill>
                <a:latin typeface="Calibri"/>
                <a:cs typeface="Calibri"/>
              </a:rPr>
              <a:t>NBP,</a:t>
            </a:r>
            <a:r>
              <a:rPr sz="1900" spc="170" dirty="0">
                <a:solidFill>
                  <a:srgbClr val="7E7E7E"/>
                </a:solidFill>
                <a:latin typeface="Calibri"/>
                <a:cs typeface="Calibri"/>
              </a:rPr>
              <a:t> </a:t>
            </a:r>
            <a:r>
              <a:rPr sz="1900" dirty="0">
                <a:solidFill>
                  <a:srgbClr val="7E7E7E"/>
                </a:solidFill>
                <a:latin typeface="Calibri"/>
                <a:cs typeface="Calibri"/>
              </a:rPr>
              <a:t>Systems</a:t>
            </a:r>
            <a:r>
              <a:rPr sz="1900" spc="185" dirty="0">
                <a:solidFill>
                  <a:srgbClr val="7E7E7E"/>
                </a:solidFill>
                <a:latin typeface="Calibri"/>
                <a:cs typeface="Calibri"/>
              </a:rPr>
              <a:t> </a:t>
            </a:r>
            <a:r>
              <a:rPr sz="1900" dirty="0">
                <a:solidFill>
                  <a:srgbClr val="7E7E7E"/>
                </a:solidFill>
                <a:latin typeface="Calibri"/>
                <a:cs typeface="Calibri"/>
              </a:rPr>
              <a:t>Limited,</a:t>
            </a:r>
            <a:r>
              <a:rPr sz="1900" spc="175" dirty="0">
                <a:solidFill>
                  <a:srgbClr val="7E7E7E"/>
                </a:solidFill>
                <a:latin typeface="Calibri"/>
                <a:cs typeface="Calibri"/>
              </a:rPr>
              <a:t> </a:t>
            </a:r>
            <a:r>
              <a:rPr sz="1900" dirty="0">
                <a:solidFill>
                  <a:srgbClr val="7E7E7E"/>
                </a:solidFill>
                <a:latin typeface="Calibri"/>
                <a:cs typeface="Calibri"/>
              </a:rPr>
              <a:t>Pakistan</a:t>
            </a:r>
            <a:r>
              <a:rPr sz="1900" spc="175" dirty="0">
                <a:solidFill>
                  <a:srgbClr val="7E7E7E"/>
                </a:solidFill>
                <a:latin typeface="Calibri"/>
                <a:cs typeface="Calibri"/>
              </a:rPr>
              <a:t> </a:t>
            </a:r>
            <a:r>
              <a:rPr sz="1900" dirty="0">
                <a:solidFill>
                  <a:srgbClr val="7E7E7E"/>
                </a:solidFill>
                <a:latin typeface="Calibri"/>
                <a:cs typeface="Calibri"/>
              </a:rPr>
              <a:t>Stock</a:t>
            </a:r>
            <a:r>
              <a:rPr sz="1900" spc="175" dirty="0">
                <a:solidFill>
                  <a:srgbClr val="7E7E7E"/>
                </a:solidFill>
                <a:latin typeface="Calibri"/>
                <a:cs typeface="Calibri"/>
              </a:rPr>
              <a:t> </a:t>
            </a:r>
            <a:r>
              <a:rPr sz="1900" spc="-10" dirty="0">
                <a:solidFill>
                  <a:srgbClr val="7E7E7E"/>
                </a:solidFill>
                <a:latin typeface="Calibri"/>
                <a:cs typeface="Calibri"/>
              </a:rPr>
              <a:t>Exchange, </a:t>
            </a:r>
            <a:r>
              <a:rPr sz="1900" dirty="0">
                <a:solidFill>
                  <a:srgbClr val="7E7E7E"/>
                </a:solidFill>
                <a:latin typeface="Calibri"/>
                <a:cs typeface="Calibri"/>
              </a:rPr>
              <a:t>Hashoo Group,</a:t>
            </a:r>
            <a:r>
              <a:rPr sz="1900" spc="15" dirty="0">
                <a:solidFill>
                  <a:srgbClr val="7E7E7E"/>
                </a:solidFill>
                <a:latin typeface="Calibri"/>
                <a:cs typeface="Calibri"/>
              </a:rPr>
              <a:t> </a:t>
            </a:r>
            <a:r>
              <a:rPr sz="1900" dirty="0">
                <a:solidFill>
                  <a:srgbClr val="7E7E7E"/>
                </a:solidFill>
                <a:latin typeface="Calibri"/>
                <a:cs typeface="Calibri"/>
              </a:rPr>
              <a:t>Artistic</a:t>
            </a:r>
            <a:r>
              <a:rPr sz="1900" spc="-35" dirty="0">
                <a:solidFill>
                  <a:srgbClr val="7E7E7E"/>
                </a:solidFill>
                <a:latin typeface="Calibri"/>
                <a:cs typeface="Calibri"/>
              </a:rPr>
              <a:t> </a:t>
            </a:r>
            <a:r>
              <a:rPr sz="1900" dirty="0">
                <a:solidFill>
                  <a:srgbClr val="7E7E7E"/>
                </a:solidFill>
                <a:latin typeface="Calibri"/>
                <a:cs typeface="Calibri"/>
              </a:rPr>
              <a:t>Apparel,</a:t>
            </a:r>
            <a:r>
              <a:rPr sz="1900" spc="-15" dirty="0">
                <a:solidFill>
                  <a:srgbClr val="7E7E7E"/>
                </a:solidFill>
                <a:latin typeface="Calibri"/>
                <a:cs typeface="Calibri"/>
              </a:rPr>
              <a:t> </a:t>
            </a:r>
            <a:r>
              <a:rPr sz="1900" dirty="0">
                <a:solidFill>
                  <a:srgbClr val="7E7E7E"/>
                </a:solidFill>
                <a:latin typeface="Calibri"/>
                <a:cs typeface="Calibri"/>
              </a:rPr>
              <a:t>Dalda,</a:t>
            </a:r>
            <a:r>
              <a:rPr sz="1900" spc="10" dirty="0">
                <a:solidFill>
                  <a:srgbClr val="7E7E7E"/>
                </a:solidFill>
                <a:latin typeface="Calibri"/>
                <a:cs typeface="Calibri"/>
              </a:rPr>
              <a:t> </a:t>
            </a:r>
            <a:r>
              <a:rPr sz="1900" dirty="0">
                <a:solidFill>
                  <a:srgbClr val="7E7E7E"/>
                </a:solidFill>
                <a:latin typeface="Calibri"/>
                <a:cs typeface="Calibri"/>
              </a:rPr>
              <a:t>Iffco,</a:t>
            </a:r>
            <a:r>
              <a:rPr sz="1900" spc="5" dirty="0">
                <a:solidFill>
                  <a:srgbClr val="7E7E7E"/>
                </a:solidFill>
                <a:latin typeface="Calibri"/>
                <a:cs typeface="Calibri"/>
              </a:rPr>
              <a:t> </a:t>
            </a:r>
            <a:r>
              <a:rPr sz="1900" dirty="0">
                <a:solidFill>
                  <a:srgbClr val="7E7E7E"/>
                </a:solidFill>
                <a:latin typeface="Calibri"/>
                <a:cs typeface="Calibri"/>
              </a:rPr>
              <a:t>Nielsen,</a:t>
            </a:r>
            <a:r>
              <a:rPr sz="1900" spc="-30" dirty="0">
                <a:solidFill>
                  <a:srgbClr val="7E7E7E"/>
                </a:solidFill>
                <a:latin typeface="Calibri"/>
                <a:cs typeface="Calibri"/>
              </a:rPr>
              <a:t> </a:t>
            </a:r>
            <a:r>
              <a:rPr sz="1900" dirty="0">
                <a:solidFill>
                  <a:srgbClr val="7E7E7E"/>
                </a:solidFill>
                <a:latin typeface="Calibri"/>
                <a:cs typeface="Calibri"/>
              </a:rPr>
              <a:t>Liberty</a:t>
            </a:r>
            <a:r>
              <a:rPr sz="1900" spc="5" dirty="0">
                <a:solidFill>
                  <a:srgbClr val="7E7E7E"/>
                </a:solidFill>
                <a:latin typeface="Calibri"/>
                <a:cs typeface="Calibri"/>
              </a:rPr>
              <a:t> </a:t>
            </a:r>
            <a:r>
              <a:rPr sz="1900" dirty="0">
                <a:solidFill>
                  <a:srgbClr val="7E7E7E"/>
                </a:solidFill>
                <a:latin typeface="Calibri"/>
                <a:cs typeface="Calibri"/>
              </a:rPr>
              <a:t>Group,</a:t>
            </a:r>
            <a:r>
              <a:rPr sz="1900" spc="5" dirty="0">
                <a:solidFill>
                  <a:srgbClr val="7E7E7E"/>
                </a:solidFill>
                <a:latin typeface="Calibri"/>
                <a:cs typeface="Calibri"/>
              </a:rPr>
              <a:t> </a:t>
            </a:r>
            <a:r>
              <a:rPr sz="1900" dirty="0">
                <a:solidFill>
                  <a:srgbClr val="7E7E7E"/>
                </a:solidFill>
                <a:latin typeface="Calibri"/>
                <a:cs typeface="Calibri"/>
              </a:rPr>
              <a:t>Hapag</a:t>
            </a:r>
            <a:r>
              <a:rPr sz="1900" spc="5" dirty="0">
                <a:solidFill>
                  <a:srgbClr val="7E7E7E"/>
                </a:solidFill>
                <a:latin typeface="Calibri"/>
                <a:cs typeface="Calibri"/>
              </a:rPr>
              <a:t> </a:t>
            </a:r>
            <a:r>
              <a:rPr sz="1900" dirty="0">
                <a:solidFill>
                  <a:srgbClr val="7E7E7E"/>
                </a:solidFill>
                <a:latin typeface="Calibri"/>
                <a:cs typeface="Calibri"/>
              </a:rPr>
              <a:t>Lloyd,</a:t>
            </a:r>
            <a:r>
              <a:rPr sz="1900" spc="30" dirty="0">
                <a:solidFill>
                  <a:srgbClr val="7E7E7E"/>
                </a:solidFill>
                <a:latin typeface="Calibri"/>
                <a:cs typeface="Calibri"/>
              </a:rPr>
              <a:t> </a:t>
            </a:r>
            <a:r>
              <a:rPr sz="1900" dirty="0">
                <a:solidFill>
                  <a:srgbClr val="7E7E7E"/>
                </a:solidFill>
                <a:latin typeface="Calibri"/>
                <a:cs typeface="Calibri"/>
              </a:rPr>
              <a:t>Habib</a:t>
            </a:r>
            <a:r>
              <a:rPr sz="1900" spc="-5" dirty="0">
                <a:solidFill>
                  <a:srgbClr val="7E7E7E"/>
                </a:solidFill>
                <a:latin typeface="Calibri"/>
                <a:cs typeface="Calibri"/>
              </a:rPr>
              <a:t> </a:t>
            </a:r>
            <a:r>
              <a:rPr sz="1900" dirty="0">
                <a:solidFill>
                  <a:srgbClr val="7E7E7E"/>
                </a:solidFill>
                <a:latin typeface="Calibri"/>
                <a:cs typeface="Calibri"/>
              </a:rPr>
              <a:t>Bank</a:t>
            </a:r>
            <a:r>
              <a:rPr sz="1900" spc="25" dirty="0">
                <a:solidFill>
                  <a:srgbClr val="7E7E7E"/>
                </a:solidFill>
                <a:latin typeface="Calibri"/>
                <a:cs typeface="Calibri"/>
              </a:rPr>
              <a:t> </a:t>
            </a:r>
            <a:r>
              <a:rPr sz="1900" dirty="0">
                <a:solidFill>
                  <a:srgbClr val="7E7E7E"/>
                </a:solidFill>
                <a:latin typeface="Calibri"/>
                <a:cs typeface="Calibri"/>
              </a:rPr>
              <a:t>AG Zurich,</a:t>
            </a:r>
            <a:r>
              <a:rPr sz="1900" spc="-10" dirty="0">
                <a:solidFill>
                  <a:srgbClr val="7E7E7E"/>
                </a:solidFill>
                <a:latin typeface="Calibri"/>
                <a:cs typeface="Calibri"/>
              </a:rPr>
              <a:t> </a:t>
            </a:r>
            <a:r>
              <a:rPr sz="1900" dirty="0">
                <a:solidFill>
                  <a:srgbClr val="7E7E7E"/>
                </a:solidFill>
                <a:latin typeface="Calibri"/>
                <a:cs typeface="Calibri"/>
              </a:rPr>
              <a:t>Sika </a:t>
            </a:r>
            <a:r>
              <a:rPr sz="1900" spc="-10" dirty="0">
                <a:solidFill>
                  <a:srgbClr val="7E7E7E"/>
                </a:solidFill>
                <a:latin typeface="Calibri"/>
                <a:cs typeface="Calibri"/>
              </a:rPr>
              <a:t>Pakistan.</a:t>
            </a:r>
            <a:endParaRPr sz="1900" dirty="0">
              <a:latin typeface="Calibri"/>
              <a:cs typeface="Calibri"/>
            </a:endParaRPr>
          </a:p>
          <a:p>
            <a:pPr marL="12700" marR="8255" algn="just">
              <a:lnSpc>
                <a:spcPct val="101099"/>
              </a:lnSpc>
              <a:spcBef>
                <a:spcPts val="2305"/>
              </a:spcBef>
            </a:pPr>
            <a:r>
              <a:rPr sz="1900" dirty="0">
                <a:solidFill>
                  <a:srgbClr val="7E7E7E"/>
                </a:solidFill>
                <a:latin typeface="Calibri"/>
                <a:cs typeface="Calibri"/>
              </a:rPr>
              <a:t>Mehek</a:t>
            </a:r>
            <a:r>
              <a:rPr sz="1900" spc="5" dirty="0">
                <a:solidFill>
                  <a:srgbClr val="7E7E7E"/>
                </a:solidFill>
                <a:latin typeface="Calibri"/>
                <a:cs typeface="Calibri"/>
              </a:rPr>
              <a:t> </a:t>
            </a:r>
            <a:r>
              <a:rPr sz="1900" dirty="0">
                <a:solidFill>
                  <a:srgbClr val="7E7E7E"/>
                </a:solidFill>
                <a:latin typeface="Calibri"/>
                <a:cs typeface="Calibri"/>
              </a:rPr>
              <a:t>has</a:t>
            </a:r>
            <a:r>
              <a:rPr sz="1900" spc="10" dirty="0">
                <a:solidFill>
                  <a:srgbClr val="7E7E7E"/>
                </a:solidFill>
                <a:latin typeface="Calibri"/>
                <a:cs typeface="Calibri"/>
              </a:rPr>
              <a:t> </a:t>
            </a:r>
            <a:r>
              <a:rPr sz="1900" dirty="0">
                <a:solidFill>
                  <a:srgbClr val="7E7E7E"/>
                </a:solidFill>
                <a:latin typeface="Calibri"/>
                <a:cs typeface="Calibri"/>
              </a:rPr>
              <a:t>graduated</a:t>
            </a:r>
            <a:r>
              <a:rPr sz="1900" spc="5" dirty="0">
                <a:solidFill>
                  <a:srgbClr val="7E7E7E"/>
                </a:solidFill>
                <a:latin typeface="Calibri"/>
                <a:cs typeface="Calibri"/>
              </a:rPr>
              <a:t> </a:t>
            </a:r>
            <a:r>
              <a:rPr sz="1900" dirty="0">
                <a:solidFill>
                  <a:srgbClr val="7E7E7E"/>
                </a:solidFill>
                <a:latin typeface="Calibri"/>
                <a:cs typeface="Calibri"/>
              </a:rPr>
              <a:t>from</a:t>
            </a:r>
            <a:r>
              <a:rPr sz="1900" spc="-5" dirty="0">
                <a:solidFill>
                  <a:srgbClr val="7E7E7E"/>
                </a:solidFill>
                <a:latin typeface="Calibri"/>
                <a:cs typeface="Calibri"/>
              </a:rPr>
              <a:t> </a:t>
            </a:r>
            <a:r>
              <a:rPr sz="1900" dirty="0">
                <a:solidFill>
                  <a:srgbClr val="7E7E7E"/>
                </a:solidFill>
                <a:latin typeface="Calibri"/>
                <a:cs typeface="Calibri"/>
              </a:rPr>
              <a:t>The University of</a:t>
            </a:r>
            <a:r>
              <a:rPr sz="1900" spc="15" dirty="0">
                <a:solidFill>
                  <a:srgbClr val="7E7E7E"/>
                </a:solidFill>
                <a:latin typeface="Calibri"/>
                <a:cs typeface="Calibri"/>
              </a:rPr>
              <a:t> </a:t>
            </a:r>
            <a:r>
              <a:rPr sz="1900" spc="-10" dirty="0">
                <a:solidFill>
                  <a:srgbClr val="7E7E7E"/>
                </a:solidFill>
                <a:latin typeface="Calibri"/>
                <a:cs typeface="Calibri"/>
              </a:rPr>
              <a:t>Waterloo,</a:t>
            </a:r>
            <a:r>
              <a:rPr sz="1900" spc="5" dirty="0">
                <a:solidFill>
                  <a:srgbClr val="7E7E7E"/>
                </a:solidFill>
                <a:latin typeface="Calibri"/>
                <a:cs typeface="Calibri"/>
              </a:rPr>
              <a:t> </a:t>
            </a:r>
            <a:r>
              <a:rPr sz="1900" dirty="0">
                <a:solidFill>
                  <a:srgbClr val="7E7E7E"/>
                </a:solidFill>
                <a:latin typeface="Calibri"/>
                <a:cs typeface="Calibri"/>
              </a:rPr>
              <a:t>Canada</a:t>
            </a:r>
            <a:r>
              <a:rPr sz="1900" spc="5" dirty="0">
                <a:solidFill>
                  <a:srgbClr val="7E7E7E"/>
                </a:solidFill>
                <a:latin typeface="Calibri"/>
                <a:cs typeface="Calibri"/>
              </a:rPr>
              <a:t> </a:t>
            </a:r>
            <a:r>
              <a:rPr sz="1900" dirty="0">
                <a:solidFill>
                  <a:srgbClr val="7E7E7E"/>
                </a:solidFill>
                <a:latin typeface="Calibri"/>
                <a:cs typeface="Calibri"/>
              </a:rPr>
              <a:t>in</a:t>
            </a:r>
            <a:r>
              <a:rPr sz="1900" spc="-5" dirty="0">
                <a:solidFill>
                  <a:srgbClr val="7E7E7E"/>
                </a:solidFill>
                <a:latin typeface="Calibri"/>
                <a:cs typeface="Calibri"/>
              </a:rPr>
              <a:t> </a:t>
            </a:r>
            <a:r>
              <a:rPr sz="1900" dirty="0">
                <a:solidFill>
                  <a:srgbClr val="7E7E7E"/>
                </a:solidFill>
                <a:latin typeface="Calibri"/>
                <a:cs typeface="Calibri"/>
              </a:rPr>
              <a:t>2010</a:t>
            </a:r>
            <a:r>
              <a:rPr sz="1900" spc="15" dirty="0">
                <a:solidFill>
                  <a:srgbClr val="7E7E7E"/>
                </a:solidFill>
                <a:latin typeface="Calibri"/>
                <a:cs typeface="Calibri"/>
              </a:rPr>
              <a:t> </a:t>
            </a:r>
            <a:r>
              <a:rPr sz="1900" dirty="0">
                <a:solidFill>
                  <a:srgbClr val="7E7E7E"/>
                </a:solidFill>
                <a:latin typeface="Calibri"/>
                <a:cs typeface="Calibri"/>
              </a:rPr>
              <a:t>with</a:t>
            </a:r>
            <a:r>
              <a:rPr sz="1900" spc="5" dirty="0">
                <a:solidFill>
                  <a:srgbClr val="7E7E7E"/>
                </a:solidFill>
                <a:latin typeface="Calibri"/>
                <a:cs typeface="Calibri"/>
              </a:rPr>
              <a:t> </a:t>
            </a:r>
            <a:r>
              <a:rPr sz="1900" dirty="0">
                <a:solidFill>
                  <a:srgbClr val="7E7E7E"/>
                </a:solidFill>
                <a:latin typeface="Calibri"/>
                <a:cs typeface="Calibri"/>
              </a:rPr>
              <a:t>a</a:t>
            </a:r>
            <a:r>
              <a:rPr sz="1900" spc="5" dirty="0">
                <a:solidFill>
                  <a:srgbClr val="7E7E7E"/>
                </a:solidFill>
                <a:latin typeface="Calibri"/>
                <a:cs typeface="Calibri"/>
              </a:rPr>
              <a:t> </a:t>
            </a:r>
            <a:r>
              <a:rPr sz="1900" dirty="0">
                <a:solidFill>
                  <a:srgbClr val="7E7E7E"/>
                </a:solidFill>
                <a:latin typeface="Calibri"/>
                <a:cs typeface="Calibri"/>
              </a:rPr>
              <a:t>degree</a:t>
            </a:r>
            <a:r>
              <a:rPr sz="1900" spc="10" dirty="0">
                <a:solidFill>
                  <a:srgbClr val="7E7E7E"/>
                </a:solidFill>
                <a:latin typeface="Calibri"/>
                <a:cs typeface="Calibri"/>
              </a:rPr>
              <a:t> </a:t>
            </a:r>
            <a:r>
              <a:rPr sz="1900" dirty="0">
                <a:solidFill>
                  <a:srgbClr val="7E7E7E"/>
                </a:solidFill>
                <a:latin typeface="Calibri"/>
                <a:cs typeface="Calibri"/>
              </a:rPr>
              <a:t>in Bachelor of Arts.</a:t>
            </a:r>
            <a:r>
              <a:rPr sz="1900" spc="-5" dirty="0">
                <a:solidFill>
                  <a:srgbClr val="7E7E7E"/>
                </a:solidFill>
                <a:latin typeface="Calibri"/>
                <a:cs typeface="Calibri"/>
              </a:rPr>
              <a:t> </a:t>
            </a:r>
            <a:r>
              <a:rPr sz="1900" dirty="0">
                <a:solidFill>
                  <a:srgbClr val="7E7E7E"/>
                </a:solidFill>
                <a:latin typeface="Calibri"/>
                <a:cs typeface="Calibri"/>
              </a:rPr>
              <a:t>She</a:t>
            </a:r>
            <a:r>
              <a:rPr sz="1900" spc="5" dirty="0">
                <a:solidFill>
                  <a:srgbClr val="7E7E7E"/>
                </a:solidFill>
                <a:latin typeface="Calibri"/>
                <a:cs typeface="Calibri"/>
              </a:rPr>
              <a:t> </a:t>
            </a:r>
            <a:r>
              <a:rPr sz="1900" dirty="0">
                <a:solidFill>
                  <a:srgbClr val="7E7E7E"/>
                </a:solidFill>
                <a:latin typeface="Calibri"/>
                <a:cs typeface="Calibri"/>
              </a:rPr>
              <a:t>is also a</a:t>
            </a:r>
            <a:r>
              <a:rPr sz="1900" spc="5" dirty="0">
                <a:solidFill>
                  <a:srgbClr val="7E7E7E"/>
                </a:solidFill>
                <a:latin typeface="Calibri"/>
                <a:cs typeface="Calibri"/>
              </a:rPr>
              <a:t> </a:t>
            </a:r>
            <a:r>
              <a:rPr sz="1900" dirty="0">
                <a:solidFill>
                  <a:srgbClr val="7E7E7E"/>
                </a:solidFill>
                <a:latin typeface="Calibri"/>
                <a:cs typeface="Calibri"/>
              </a:rPr>
              <a:t>Certified</a:t>
            </a:r>
            <a:r>
              <a:rPr sz="1900" spc="10" dirty="0">
                <a:solidFill>
                  <a:srgbClr val="7E7E7E"/>
                </a:solidFill>
                <a:latin typeface="Calibri"/>
                <a:cs typeface="Calibri"/>
              </a:rPr>
              <a:t> </a:t>
            </a:r>
            <a:r>
              <a:rPr sz="1900" spc="-10" dirty="0">
                <a:solidFill>
                  <a:srgbClr val="7E7E7E"/>
                </a:solidFill>
                <a:latin typeface="Calibri"/>
                <a:cs typeface="Calibri"/>
              </a:rPr>
              <a:t>Assessor </a:t>
            </a:r>
            <a:r>
              <a:rPr sz="1900" dirty="0">
                <a:solidFill>
                  <a:srgbClr val="7E7E7E"/>
                </a:solidFill>
                <a:latin typeface="Calibri"/>
                <a:cs typeface="Calibri"/>
              </a:rPr>
              <a:t>for</a:t>
            </a:r>
            <a:r>
              <a:rPr sz="1900" spc="10" dirty="0">
                <a:solidFill>
                  <a:srgbClr val="7E7E7E"/>
                </a:solidFill>
                <a:latin typeface="Calibri"/>
                <a:cs typeface="Calibri"/>
              </a:rPr>
              <a:t> </a:t>
            </a:r>
            <a:r>
              <a:rPr sz="1900" dirty="0">
                <a:solidFill>
                  <a:srgbClr val="7E7E7E"/>
                </a:solidFill>
                <a:latin typeface="Calibri"/>
                <a:cs typeface="Calibri"/>
              </a:rPr>
              <a:t>Leadership Assessments</a:t>
            </a:r>
            <a:r>
              <a:rPr sz="1900" spc="-25" dirty="0">
                <a:solidFill>
                  <a:srgbClr val="7E7E7E"/>
                </a:solidFill>
                <a:latin typeface="Calibri"/>
                <a:cs typeface="Calibri"/>
              </a:rPr>
              <a:t> </a:t>
            </a:r>
            <a:r>
              <a:rPr sz="1900" dirty="0">
                <a:solidFill>
                  <a:srgbClr val="7E7E7E"/>
                </a:solidFill>
                <a:latin typeface="Calibri"/>
                <a:cs typeface="Calibri"/>
              </a:rPr>
              <a:t>from</a:t>
            </a:r>
            <a:r>
              <a:rPr sz="1900" spc="25" dirty="0">
                <a:solidFill>
                  <a:srgbClr val="7E7E7E"/>
                </a:solidFill>
                <a:latin typeface="Calibri"/>
                <a:cs typeface="Calibri"/>
              </a:rPr>
              <a:t> </a:t>
            </a:r>
            <a:r>
              <a:rPr sz="1900" dirty="0">
                <a:solidFill>
                  <a:srgbClr val="7E7E7E"/>
                </a:solidFill>
                <a:latin typeface="Calibri"/>
                <a:cs typeface="Calibri"/>
              </a:rPr>
              <a:t>the</a:t>
            </a:r>
            <a:r>
              <a:rPr sz="1900" spc="-5" dirty="0">
                <a:solidFill>
                  <a:srgbClr val="7E7E7E"/>
                </a:solidFill>
                <a:latin typeface="Calibri"/>
                <a:cs typeface="Calibri"/>
              </a:rPr>
              <a:t> </a:t>
            </a:r>
            <a:r>
              <a:rPr sz="1900" spc="-20" dirty="0">
                <a:solidFill>
                  <a:srgbClr val="7E7E7E"/>
                </a:solidFill>
                <a:latin typeface="Calibri"/>
                <a:cs typeface="Calibri"/>
              </a:rPr>
              <a:t>Talent</a:t>
            </a:r>
            <a:r>
              <a:rPr sz="1900" spc="-25" dirty="0">
                <a:solidFill>
                  <a:srgbClr val="7E7E7E"/>
                </a:solidFill>
                <a:latin typeface="Calibri"/>
                <a:cs typeface="Calibri"/>
              </a:rPr>
              <a:t> </a:t>
            </a:r>
            <a:r>
              <a:rPr sz="1900" dirty="0">
                <a:solidFill>
                  <a:srgbClr val="7E7E7E"/>
                </a:solidFill>
                <a:latin typeface="Calibri"/>
                <a:cs typeface="Calibri"/>
              </a:rPr>
              <a:t>Enterprise,</a:t>
            </a:r>
            <a:r>
              <a:rPr sz="1900" spc="-10" dirty="0">
                <a:solidFill>
                  <a:srgbClr val="7E7E7E"/>
                </a:solidFill>
                <a:latin typeface="Calibri"/>
                <a:cs typeface="Calibri"/>
              </a:rPr>
              <a:t> Dubai.</a:t>
            </a:r>
            <a:endParaRPr sz="1900" dirty="0">
              <a:latin typeface="Calibri"/>
              <a:cs typeface="Calibri"/>
            </a:endParaRPr>
          </a:p>
        </p:txBody>
      </p:sp>
    </p:spTree>
    <p:extLst>
      <p:ext uri="{BB962C8B-B14F-4D97-AF65-F5344CB8AC3E}">
        <p14:creationId xmlns:p14="http://schemas.microsoft.com/office/powerpoint/2010/main" val="6663839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092418" y="560751"/>
            <a:ext cx="2593880" cy="502331"/>
          </a:xfrm>
          <a:prstGeom prst="rect">
            <a:avLst/>
          </a:prstGeom>
        </p:spPr>
      </p:pic>
      <p:sp>
        <p:nvSpPr>
          <p:cNvPr id="3" name="object 3"/>
          <p:cNvSpPr txBox="1">
            <a:spLocks noGrp="1"/>
          </p:cNvSpPr>
          <p:nvPr>
            <p:ph type="title"/>
          </p:nvPr>
        </p:nvSpPr>
        <p:spPr>
          <a:xfrm>
            <a:off x="-2817072" y="452010"/>
            <a:ext cx="11625300" cy="719811"/>
          </a:xfrm>
          <a:prstGeom prst="rect">
            <a:avLst/>
          </a:prstGeom>
        </p:spPr>
        <p:txBody>
          <a:bodyPr vert="horz" wrap="square" lIns="0" tIns="80390" rIns="0" bIns="0" rtlCol="0">
            <a:spAutoFit/>
          </a:bodyPr>
          <a:lstStyle/>
          <a:p>
            <a:pPr marL="56515">
              <a:lnSpc>
                <a:spcPct val="100000"/>
              </a:lnSpc>
              <a:spcBef>
                <a:spcPts val="105"/>
              </a:spcBef>
            </a:pPr>
            <a:r>
              <a:rPr sz="4150" b="1" dirty="0">
                <a:latin typeface="Arial"/>
                <a:cs typeface="Arial"/>
              </a:rPr>
              <a:t>Our</a:t>
            </a:r>
            <a:r>
              <a:rPr sz="4150" b="1" spc="-195" dirty="0">
                <a:latin typeface="Arial"/>
                <a:cs typeface="Arial"/>
              </a:rPr>
              <a:t> </a:t>
            </a:r>
            <a:r>
              <a:rPr lang="en-US" sz="4150" b="1" spc="-50" dirty="0">
                <a:latin typeface="Arial"/>
                <a:cs typeface="Arial"/>
              </a:rPr>
              <a:t>Leadership</a:t>
            </a:r>
            <a:r>
              <a:rPr sz="4150" b="1" spc="-195" dirty="0">
                <a:latin typeface="Arial"/>
                <a:cs typeface="Arial"/>
              </a:rPr>
              <a:t> </a:t>
            </a:r>
            <a:r>
              <a:rPr sz="4150" b="1" spc="-20" dirty="0">
                <a:latin typeface="Arial"/>
                <a:cs typeface="Arial"/>
              </a:rPr>
              <a:t>Team</a:t>
            </a:r>
            <a:endParaRPr sz="4150" dirty="0">
              <a:latin typeface="Arial"/>
              <a:cs typeface="Arial"/>
            </a:endParaRPr>
          </a:p>
        </p:txBody>
      </p:sp>
      <p:sp>
        <p:nvSpPr>
          <p:cNvPr id="4" name="object 4"/>
          <p:cNvSpPr txBox="1"/>
          <p:nvPr/>
        </p:nvSpPr>
        <p:spPr>
          <a:xfrm>
            <a:off x="496925" y="1623187"/>
            <a:ext cx="13499465" cy="5622925"/>
          </a:xfrm>
          <a:prstGeom prst="rect">
            <a:avLst/>
          </a:prstGeom>
        </p:spPr>
        <p:txBody>
          <a:bodyPr vert="horz" wrap="square" lIns="0" tIns="13970" rIns="0" bIns="0" rtlCol="0">
            <a:spAutoFit/>
          </a:bodyPr>
          <a:lstStyle/>
          <a:p>
            <a:pPr marL="12700" algn="just">
              <a:lnSpc>
                <a:spcPct val="100000"/>
              </a:lnSpc>
              <a:spcBef>
                <a:spcPts val="110"/>
              </a:spcBef>
            </a:pPr>
            <a:r>
              <a:rPr sz="2150" b="1" dirty="0">
                <a:solidFill>
                  <a:srgbClr val="7E7E7E"/>
                </a:solidFill>
                <a:latin typeface="Calibri"/>
                <a:cs typeface="Calibri"/>
              </a:rPr>
              <a:t>Salman</a:t>
            </a:r>
            <a:r>
              <a:rPr sz="2150" b="1" spc="-10" dirty="0">
                <a:solidFill>
                  <a:srgbClr val="7E7E7E"/>
                </a:solidFill>
                <a:latin typeface="Calibri"/>
                <a:cs typeface="Calibri"/>
              </a:rPr>
              <a:t> Modan</a:t>
            </a:r>
            <a:endParaRPr sz="2150" dirty="0">
              <a:latin typeface="Calibri"/>
              <a:cs typeface="Calibri"/>
            </a:endParaRPr>
          </a:p>
          <a:p>
            <a:pPr marL="12700" marR="5080" algn="just">
              <a:lnSpc>
                <a:spcPct val="100499"/>
              </a:lnSpc>
              <a:spcBef>
                <a:spcPts val="2590"/>
              </a:spcBef>
            </a:pPr>
            <a:r>
              <a:rPr sz="2150" dirty="0">
                <a:solidFill>
                  <a:srgbClr val="7E7E7E"/>
                </a:solidFill>
                <a:latin typeface="Calibri"/>
                <a:cs typeface="Calibri"/>
              </a:rPr>
              <a:t>Salman</a:t>
            </a:r>
            <a:r>
              <a:rPr sz="2150" spc="15" dirty="0">
                <a:solidFill>
                  <a:srgbClr val="7E7E7E"/>
                </a:solidFill>
                <a:latin typeface="Calibri"/>
                <a:cs typeface="Calibri"/>
              </a:rPr>
              <a:t> </a:t>
            </a:r>
            <a:r>
              <a:rPr sz="2150" dirty="0">
                <a:solidFill>
                  <a:srgbClr val="7E7E7E"/>
                </a:solidFill>
                <a:latin typeface="Calibri"/>
                <a:cs typeface="Calibri"/>
              </a:rPr>
              <a:t>Modan</a:t>
            </a:r>
            <a:r>
              <a:rPr sz="2150" spc="15" dirty="0">
                <a:solidFill>
                  <a:srgbClr val="7E7E7E"/>
                </a:solidFill>
                <a:latin typeface="Calibri"/>
                <a:cs typeface="Calibri"/>
              </a:rPr>
              <a:t> </a:t>
            </a:r>
            <a:r>
              <a:rPr sz="2150" dirty="0">
                <a:solidFill>
                  <a:srgbClr val="7E7E7E"/>
                </a:solidFill>
                <a:latin typeface="Calibri"/>
                <a:cs typeface="Calibri"/>
              </a:rPr>
              <a:t>serves</a:t>
            </a:r>
            <a:r>
              <a:rPr sz="2150" spc="15" dirty="0">
                <a:solidFill>
                  <a:srgbClr val="7E7E7E"/>
                </a:solidFill>
                <a:latin typeface="Calibri"/>
                <a:cs typeface="Calibri"/>
              </a:rPr>
              <a:t> </a:t>
            </a:r>
            <a:r>
              <a:rPr sz="2150" dirty="0">
                <a:solidFill>
                  <a:srgbClr val="7E7E7E"/>
                </a:solidFill>
                <a:latin typeface="Calibri"/>
                <a:cs typeface="Calibri"/>
              </a:rPr>
              <a:t>as</a:t>
            </a:r>
            <a:r>
              <a:rPr sz="2150" spc="10" dirty="0">
                <a:solidFill>
                  <a:srgbClr val="7E7E7E"/>
                </a:solidFill>
                <a:latin typeface="Calibri"/>
                <a:cs typeface="Calibri"/>
              </a:rPr>
              <a:t> </a:t>
            </a:r>
            <a:r>
              <a:rPr sz="2150" dirty="0">
                <a:solidFill>
                  <a:srgbClr val="7E7E7E"/>
                </a:solidFill>
                <a:latin typeface="Calibri"/>
                <a:cs typeface="Calibri"/>
              </a:rPr>
              <a:t>a</a:t>
            </a:r>
            <a:r>
              <a:rPr sz="2150" spc="10" dirty="0">
                <a:solidFill>
                  <a:srgbClr val="7E7E7E"/>
                </a:solidFill>
                <a:latin typeface="Calibri"/>
                <a:cs typeface="Calibri"/>
              </a:rPr>
              <a:t> </a:t>
            </a:r>
            <a:r>
              <a:rPr sz="2150" dirty="0">
                <a:solidFill>
                  <a:srgbClr val="7E7E7E"/>
                </a:solidFill>
                <a:latin typeface="Calibri"/>
                <a:cs typeface="Calibri"/>
              </a:rPr>
              <a:t>Senior</a:t>
            </a:r>
            <a:r>
              <a:rPr sz="2150" spc="5" dirty="0">
                <a:solidFill>
                  <a:srgbClr val="7E7E7E"/>
                </a:solidFill>
                <a:latin typeface="Calibri"/>
                <a:cs typeface="Calibri"/>
              </a:rPr>
              <a:t> </a:t>
            </a:r>
            <a:r>
              <a:rPr sz="2150" dirty="0">
                <a:solidFill>
                  <a:srgbClr val="7E7E7E"/>
                </a:solidFill>
                <a:latin typeface="Calibri"/>
                <a:cs typeface="Calibri"/>
              </a:rPr>
              <a:t>HR</a:t>
            </a:r>
            <a:r>
              <a:rPr sz="2150" spc="20" dirty="0">
                <a:solidFill>
                  <a:srgbClr val="7E7E7E"/>
                </a:solidFill>
                <a:latin typeface="Calibri"/>
                <a:cs typeface="Calibri"/>
              </a:rPr>
              <a:t> </a:t>
            </a:r>
            <a:r>
              <a:rPr sz="2150" dirty="0">
                <a:solidFill>
                  <a:srgbClr val="7E7E7E"/>
                </a:solidFill>
                <a:latin typeface="Calibri"/>
                <a:cs typeface="Calibri"/>
              </a:rPr>
              <a:t>Consultant</a:t>
            </a:r>
            <a:r>
              <a:rPr sz="2150" spc="10" dirty="0">
                <a:solidFill>
                  <a:srgbClr val="7E7E7E"/>
                </a:solidFill>
                <a:latin typeface="Calibri"/>
                <a:cs typeface="Calibri"/>
              </a:rPr>
              <a:t> </a:t>
            </a:r>
            <a:r>
              <a:rPr sz="2150" dirty="0">
                <a:solidFill>
                  <a:srgbClr val="7E7E7E"/>
                </a:solidFill>
                <a:latin typeface="Calibri"/>
                <a:cs typeface="Calibri"/>
              </a:rPr>
              <a:t>for</a:t>
            </a:r>
            <a:r>
              <a:rPr sz="2150" spc="20" dirty="0">
                <a:solidFill>
                  <a:srgbClr val="7E7E7E"/>
                </a:solidFill>
                <a:latin typeface="Calibri"/>
                <a:cs typeface="Calibri"/>
              </a:rPr>
              <a:t> </a:t>
            </a:r>
            <a:r>
              <a:rPr sz="2150" dirty="0">
                <a:solidFill>
                  <a:srgbClr val="7E7E7E"/>
                </a:solidFill>
                <a:latin typeface="Calibri"/>
                <a:cs typeface="Calibri"/>
              </a:rPr>
              <a:t>NOW</a:t>
            </a:r>
            <a:r>
              <a:rPr sz="2150" spc="15" dirty="0">
                <a:solidFill>
                  <a:srgbClr val="7E7E7E"/>
                </a:solidFill>
                <a:latin typeface="Calibri"/>
                <a:cs typeface="Calibri"/>
              </a:rPr>
              <a:t> </a:t>
            </a:r>
            <a:r>
              <a:rPr sz="2150" dirty="0">
                <a:solidFill>
                  <a:srgbClr val="7E7E7E"/>
                </a:solidFill>
                <a:latin typeface="Calibri"/>
                <a:cs typeface="Calibri"/>
              </a:rPr>
              <a:t>HR</a:t>
            </a:r>
            <a:r>
              <a:rPr sz="2150" spc="15" dirty="0">
                <a:solidFill>
                  <a:srgbClr val="7E7E7E"/>
                </a:solidFill>
                <a:latin typeface="Calibri"/>
                <a:cs typeface="Calibri"/>
              </a:rPr>
              <a:t> </a:t>
            </a:r>
            <a:r>
              <a:rPr sz="2150" spc="-10" dirty="0">
                <a:solidFill>
                  <a:srgbClr val="7E7E7E"/>
                </a:solidFill>
                <a:latin typeface="Calibri"/>
                <a:cs typeface="Calibri"/>
              </a:rPr>
              <a:t>co-</a:t>
            </a:r>
            <a:r>
              <a:rPr sz="2150" dirty="0">
                <a:solidFill>
                  <a:srgbClr val="7E7E7E"/>
                </a:solidFill>
                <a:latin typeface="Calibri"/>
                <a:cs typeface="Calibri"/>
              </a:rPr>
              <a:t>leading</a:t>
            </a:r>
            <a:r>
              <a:rPr sz="2150" spc="20" dirty="0">
                <a:solidFill>
                  <a:srgbClr val="7E7E7E"/>
                </a:solidFill>
                <a:latin typeface="Calibri"/>
                <a:cs typeface="Calibri"/>
              </a:rPr>
              <a:t> </a:t>
            </a:r>
            <a:r>
              <a:rPr sz="2150" dirty="0">
                <a:solidFill>
                  <a:srgbClr val="7E7E7E"/>
                </a:solidFill>
                <a:latin typeface="Calibri"/>
                <a:cs typeface="Calibri"/>
              </a:rPr>
              <a:t>our</a:t>
            </a:r>
            <a:r>
              <a:rPr sz="2150" spc="10" dirty="0">
                <a:solidFill>
                  <a:srgbClr val="7E7E7E"/>
                </a:solidFill>
                <a:latin typeface="Calibri"/>
                <a:cs typeface="Calibri"/>
              </a:rPr>
              <a:t> </a:t>
            </a:r>
            <a:r>
              <a:rPr sz="2150" dirty="0">
                <a:solidFill>
                  <a:srgbClr val="7E7E7E"/>
                </a:solidFill>
                <a:latin typeface="Calibri"/>
                <a:cs typeface="Calibri"/>
              </a:rPr>
              <a:t>key</a:t>
            </a:r>
            <a:r>
              <a:rPr sz="2150" spc="-5" dirty="0">
                <a:solidFill>
                  <a:srgbClr val="7E7E7E"/>
                </a:solidFill>
                <a:latin typeface="Calibri"/>
                <a:cs typeface="Calibri"/>
              </a:rPr>
              <a:t> </a:t>
            </a:r>
            <a:r>
              <a:rPr sz="2150" dirty="0">
                <a:solidFill>
                  <a:srgbClr val="7E7E7E"/>
                </a:solidFill>
                <a:latin typeface="Calibri"/>
                <a:cs typeface="Calibri"/>
              </a:rPr>
              <a:t>Organizational</a:t>
            </a:r>
            <a:r>
              <a:rPr sz="2150" spc="15" dirty="0">
                <a:solidFill>
                  <a:srgbClr val="7E7E7E"/>
                </a:solidFill>
                <a:latin typeface="Calibri"/>
                <a:cs typeface="Calibri"/>
              </a:rPr>
              <a:t> </a:t>
            </a:r>
            <a:r>
              <a:rPr sz="2150" dirty="0">
                <a:solidFill>
                  <a:srgbClr val="7E7E7E"/>
                </a:solidFill>
                <a:latin typeface="Calibri"/>
                <a:cs typeface="Calibri"/>
              </a:rPr>
              <a:t>Consulting</a:t>
            </a:r>
            <a:r>
              <a:rPr sz="2150" spc="25" dirty="0">
                <a:solidFill>
                  <a:srgbClr val="7E7E7E"/>
                </a:solidFill>
                <a:latin typeface="Calibri"/>
                <a:cs typeface="Calibri"/>
              </a:rPr>
              <a:t> </a:t>
            </a:r>
            <a:r>
              <a:rPr sz="2150" dirty="0">
                <a:solidFill>
                  <a:srgbClr val="7E7E7E"/>
                </a:solidFill>
                <a:latin typeface="Calibri"/>
                <a:cs typeface="Calibri"/>
              </a:rPr>
              <a:t>division.</a:t>
            </a:r>
            <a:r>
              <a:rPr sz="2150" spc="10" dirty="0">
                <a:solidFill>
                  <a:srgbClr val="7E7E7E"/>
                </a:solidFill>
                <a:latin typeface="Calibri"/>
                <a:cs typeface="Calibri"/>
              </a:rPr>
              <a:t> </a:t>
            </a:r>
            <a:r>
              <a:rPr sz="2150" spc="-20" dirty="0">
                <a:solidFill>
                  <a:srgbClr val="7E7E7E"/>
                </a:solidFill>
                <a:latin typeface="Calibri"/>
                <a:cs typeface="Calibri"/>
              </a:rPr>
              <a:t>With </a:t>
            </a:r>
            <a:r>
              <a:rPr sz="2150" dirty="0">
                <a:solidFill>
                  <a:srgbClr val="7E7E7E"/>
                </a:solidFill>
                <a:latin typeface="Calibri"/>
                <a:cs typeface="Calibri"/>
              </a:rPr>
              <a:t>over</a:t>
            </a:r>
            <a:r>
              <a:rPr sz="2150" spc="100" dirty="0">
                <a:solidFill>
                  <a:srgbClr val="7E7E7E"/>
                </a:solidFill>
                <a:latin typeface="Calibri"/>
                <a:cs typeface="Calibri"/>
              </a:rPr>
              <a:t> </a:t>
            </a:r>
            <a:r>
              <a:rPr sz="2150" dirty="0">
                <a:solidFill>
                  <a:srgbClr val="7E7E7E"/>
                </a:solidFill>
                <a:latin typeface="Calibri"/>
                <a:cs typeface="Calibri"/>
              </a:rPr>
              <a:t>14</a:t>
            </a:r>
            <a:r>
              <a:rPr sz="2150" spc="95" dirty="0">
                <a:solidFill>
                  <a:srgbClr val="7E7E7E"/>
                </a:solidFill>
                <a:latin typeface="Calibri"/>
                <a:cs typeface="Calibri"/>
              </a:rPr>
              <a:t> </a:t>
            </a:r>
            <a:r>
              <a:rPr sz="2150" dirty="0">
                <a:solidFill>
                  <a:srgbClr val="7E7E7E"/>
                </a:solidFill>
                <a:latin typeface="Calibri"/>
                <a:cs typeface="Calibri"/>
              </a:rPr>
              <a:t>years</a:t>
            </a:r>
            <a:r>
              <a:rPr sz="2150" spc="110" dirty="0">
                <a:solidFill>
                  <a:srgbClr val="7E7E7E"/>
                </a:solidFill>
                <a:latin typeface="Calibri"/>
                <a:cs typeface="Calibri"/>
              </a:rPr>
              <a:t> </a:t>
            </a:r>
            <a:r>
              <a:rPr sz="2150" dirty="0">
                <a:solidFill>
                  <a:srgbClr val="7E7E7E"/>
                </a:solidFill>
                <a:latin typeface="Calibri"/>
                <a:cs typeface="Calibri"/>
              </a:rPr>
              <a:t>of</a:t>
            </a:r>
            <a:r>
              <a:rPr sz="2150" spc="100" dirty="0">
                <a:solidFill>
                  <a:srgbClr val="7E7E7E"/>
                </a:solidFill>
                <a:latin typeface="Calibri"/>
                <a:cs typeface="Calibri"/>
              </a:rPr>
              <a:t> </a:t>
            </a:r>
            <a:r>
              <a:rPr sz="2150" dirty="0">
                <a:solidFill>
                  <a:srgbClr val="7E7E7E"/>
                </a:solidFill>
                <a:latin typeface="Calibri"/>
                <a:cs typeface="Calibri"/>
              </a:rPr>
              <a:t>HR</a:t>
            </a:r>
            <a:r>
              <a:rPr sz="2150" spc="100" dirty="0">
                <a:solidFill>
                  <a:srgbClr val="7E7E7E"/>
                </a:solidFill>
                <a:latin typeface="Calibri"/>
                <a:cs typeface="Calibri"/>
              </a:rPr>
              <a:t> </a:t>
            </a:r>
            <a:r>
              <a:rPr sz="2150" dirty="0">
                <a:solidFill>
                  <a:srgbClr val="7E7E7E"/>
                </a:solidFill>
                <a:latin typeface="Calibri"/>
                <a:cs typeface="Calibri"/>
              </a:rPr>
              <a:t>experience</a:t>
            </a:r>
            <a:r>
              <a:rPr sz="2150" spc="114" dirty="0">
                <a:solidFill>
                  <a:srgbClr val="7E7E7E"/>
                </a:solidFill>
                <a:latin typeface="Calibri"/>
                <a:cs typeface="Calibri"/>
              </a:rPr>
              <a:t> </a:t>
            </a:r>
            <a:r>
              <a:rPr sz="2150" dirty="0">
                <a:solidFill>
                  <a:srgbClr val="7E7E7E"/>
                </a:solidFill>
                <a:latin typeface="Calibri"/>
                <a:cs typeface="Calibri"/>
              </a:rPr>
              <a:t>under</a:t>
            </a:r>
            <a:r>
              <a:rPr sz="2150" spc="90" dirty="0">
                <a:solidFill>
                  <a:srgbClr val="7E7E7E"/>
                </a:solidFill>
                <a:latin typeface="Calibri"/>
                <a:cs typeface="Calibri"/>
              </a:rPr>
              <a:t> </a:t>
            </a:r>
            <a:r>
              <a:rPr sz="2150" dirty="0">
                <a:solidFill>
                  <a:srgbClr val="7E7E7E"/>
                </a:solidFill>
                <a:latin typeface="Calibri"/>
                <a:cs typeface="Calibri"/>
              </a:rPr>
              <a:t>his</a:t>
            </a:r>
            <a:r>
              <a:rPr sz="2150" spc="95" dirty="0">
                <a:solidFill>
                  <a:srgbClr val="7E7E7E"/>
                </a:solidFill>
                <a:latin typeface="Calibri"/>
                <a:cs typeface="Calibri"/>
              </a:rPr>
              <a:t> </a:t>
            </a:r>
            <a:r>
              <a:rPr sz="2150" dirty="0">
                <a:solidFill>
                  <a:srgbClr val="7E7E7E"/>
                </a:solidFill>
                <a:latin typeface="Calibri"/>
                <a:cs typeface="Calibri"/>
              </a:rPr>
              <a:t>belt</a:t>
            </a:r>
            <a:r>
              <a:rPr sz="2150" spc="105" dirty="0">
                <a:solidFill>
                  <a:srgbClr val="7E7E7E"/>
                </a:solidFill>
                <a:latin typeface="Calibri"/>
                <a:cs typeface="Calibri"/>
              </a:rPr>
              <a:t> </a:t>
            </a:r>
            <a:r>
              <a:rPr sz="2150" dirty="0">
                <a:solidFill>
                  <a:srgbClr val="7E7E7E"/>
                </a:solidFill>
                <a:latin typeface="Calibri"/>
                <a:cs typeface="Calibri"/>
              </a:rPr>
              <a:t>along</a:t>
            </a:r>
            <a:r>
              <a:rPr sz="2150" spc="110" dirty="0">
                <a:solidFill>
                  <a:srgbClr val="7E7E7E"/>
                </a:solidFill>
                <a:latin typeface="Calibri"/>
                <a:cs typeface="Calibri"/>
              </a:rPr>
              <a:t> </a:t>
            </a:r>
            <a:r>
              <a:rPr sz="2150" dirty="0">
                <a:solidFill>
                  <a:srgbClr val="7E7E7E"/>
                </a:solidFill>
                <a:latin typeface="Calibri"/>
                <a:cs typeface="Calibri"/>
              </a:rPr>
              <a:t>with</a:t>
            </a:r>
            <a:r>
              <a:rPr sz="2150" spc="114" dirty="0">
                <a:solidFill>
                  <a:srgbClr val="7E7E7E"/>
                </a:solidFill>
                <a:latin typeface="Calibri"/>
                <a:cs typeface="Calibri"/>
              </a:rPr>
              <a:t> </a:t>
            </a:r>
            <a:r>
              <a:rPr sz="2150" dirty="0">
                <a:solidFill>
                  <a:srgbClr val="7E7E7E"/>
                </a:solidFill>
                <a:latin typeface="Calibri"/>
                <a:cs typeface="Calibri"/>
              </a:rPr>
              <a:t>a</a:t>
            </a:r>
            <a:r>
              <a:rPr sz="2150" spc="110" dirty="0">
                <a:solidFill>
                  <a:srgbClr val="7E7E7E"/>
                </a:solidFill>
                <a:latin typeface="Calibri"/>
                <a:cs typeface="Calibri"/>
              </a:rPr>
              <a:t> </a:t>
            </a:r>
            <a:r>
              <a:rPr sz="2150" dirty="0">
                <a:solidFill>
                  <a:srgbClr val="7E7E7E"/>
                </a:solidFill>
                <a:latin typeface="Calibri"/>
                <a:cs typeface="Calibri"/>
              </a:rPr>
              <a:t>global</a:t>
            </a:r>
            <a:r>
              <a:rPr sz="2150" spc="105" dirty="0">
                <a:solidFill>
                  <a:srgbClr val="7E7E7E"/>
                </a:solidFill>
                <a:latin typeface="Calibri"/>
                <a:cs typeface="Calibri"/>
              </a:rPr>
              <a:t> </a:t>
            </a:r>
            <a:r>
              <a:rPr sz="2150" dirty="0">
                <a:solidFill>
                  <a:srgbClr val="7E7E7E"/>
                </a:solidFill>
                <a:latin typeface="Calibri"/>
                <a:cs typeface="Calibri"/>
              </a:rPr>
              <a:t>Chartered</a:t>
            </a:r>
            <a:r>
              <a:rPr sz="2150" spc="114" dirty="0">
                <a:solidFill>
                  <a:srgbClr val="7E7E7E"/>
                </a:solidFill>
                <a:latin typeface="Calibri"/>
                <a:cs typeface="Calibri"/>
              </a:rPr>
              <a:t> </a:t>
            </a:r>
            <a:r>
              <a:rPr sz="2150" dirty="0">
                <a:solidFill>
                  <a:srgbClr val="7E7E7E"/>
                </a:solidFill>
                <a:latin typeface="Calibri"/>
                <a:cs typeface="Calibri"/>
              </a:rPr>
              <a:t>license,</a:t>
            </a:r>
            <a:r>
              <a:rPr sz="2150" spc="114" dirty="0">
                <a:solidFill>
                  <a:srgbClr val="7E7E7E"/>
                </a:solidFill>
                <a:latin typeface="Calibri"/>
                <a:cs typeface="Calibri"/>
              </a:rPr>
              <a:t> </a:t>
            </a:r>
            <a:r>
              <a:rPr sz="2150" dirty="0">
                <a:solidFill>
                  <a:srgbClr val="7E7E7E"/>
                </a:solidFill>
                <a:latin typeface="Calibri"/>
                <a:cs typeface="Calibri"/>
              </a:rPr>
              <a:t>he</a:t>
            </a:r>
            <a:r>
              <a:rPr sz="2150" spc="100" dirty="0">
                <a:solidFill>
                  <a:srgbClr val="7E7E7E"/>
                </a:solidFill>
                <a:latin typeface="Calibri"/>
                <a:cs typeface="Calibri"/>
              </a:rPr>
              <a:t> </a:t>
            </a:r>
            <a:r>
              <a:rPr sz="2150" dirty="0">
                <a:solidFill>
                  <a:srgbClr val="7E7E7E"/>
                </a:solidFill>
                <a:latin typeface="Calibri"/>
                <a:cs typeface="Calibri"/>
              </a:rPr>
              <a:t>is</a:t>
            </a:r>
            <a:r>
              <a:rPr sz="2150" spc="110" dirty="0">
                <a:solidFill>
                  <a:srgbClr val="7E7E7E"/>
                </a:solidFill>
                <a:latin typeface="Calibri"/>
                <a:cs typeface="Calibri"/>
              </a:rPr>
              <a:t> </a:t>
            </a:r>
            <a:r>
              <a:rPr sz="2150" dirty="0">
                <a:solidFill>
                  <a:srgbClr val="7E7E7E"/>
                </a:solidFill>
                <a:latin typeface="Calibri"/>
                <a:cs typeface="Calibri"/>
              </a:rPr>
              <a:t>a</a:t>
            </a:r>
            <a:r>
              <a:rPr sz="2150" spc="110" dirty="0">
                <a:solidFill>
                  <a:srgbClr val="7E7E7E"/>
                </a:solidFill>
                <a:latin typeface="Calibri"/>
                <a:cs typeface="Calibri"/>
              </a:rPr>
              <a:t> </a:t>
            </a:r>
            <a:r>
              <a:rPr sz="2150" dirty="0">
                <a:solidFill>
                  <a:srgbClr val="7E7E7E"/>
                </a:solidFill>
                <a:latin typeface="Calibri"/>
                <a:cs typeface="Calibri"/>
              </a:rPr>
              <a:t>Shell</a:t>
            </a:r>
            <a:r>
              <a:rPr sz="2150" spc="105" dirty="0">
                <a:solidFill>
                  <a:srgbClr val="7E7E7E"/>
                </a:solidFill>
                <a:latin typeface="Calibri"/>
                <a:cs typeface="Calibri"/>
              </a:rPr>
              <a:t> </a:t>
            </a:r>
            <a:r>
              <a:rPr sz="2150" dirty="0">
                <a:solidFill>
                  <a:srgbClr val="7E7E7E"/>
                </a:solidFill>
                <a:latin typeface="Calibri"/>
                <a:cs typeface="Calibri"/>
              </a:rPr>
              <a:t>Asia</a:t>
            </a:r>
            <a:r>
              <a:rPr sz="2150" spc="110" dirty="0">
                <a:solidFill>
                  <a:srgbClr val="7E7E7E"/>
                </a:solidFill>
                <a:latin typeface="Calibri"/>
                <a:cs typeface="Calibri"/>
              </a:rPr>
              <a:t> </a:t>
            </a:r>
            <a:r>
              <a:rPr sz="2150" dirty="0">
                <a:solidFill>
                  <a:srgbClr val="7E7E7E"/>
                </a:solidFill>
                <a:latin typeface="Calibri"/>
                <a:cs typeface="Calibri"/>
              </a:rPr>
              <a:t>Pacific</a:t>
            </a:r>
            <a:r>
              <a:rPr sz="2150" spc="114" dirty="0">
                <a:solidFill>
                  <a:srgbClr val="7E7E7E"/>
                </a:solidFill>
                <a:latin typeface="Calibri"/>
                <a:cs typeface="Calibri"/>
              </a:rPr>
              <a:t> </a:t>
            </a:r>
            <a:r>
              <a:rPr sz="2150" spc="-10" dirty="0">
                <a:solidFill>
                  <a:srgbClr val="7E7E7E"/>
                </a:solidFill>
                <a:latin typeface="Calibri"/>
                <a:cs typeface="Calibri"/>
              </a:rPr>
              <a:t>Lubricants </a:t>
            </a:r>
            <a:r>
              <a:rPr sz="2150" dirty="0">
                <a:solidFill>
                  <a:srgbClr val="7E7E7E"/>
                </a:solidFill>
                <a:latin typeface="Calibri"/>
                <a:cs typeface="Calibri"/>
              </a:rPr>
              <a:t>Supply</a:t>
            </a:r>
            <a:r>
              <a:rPr sz="2150" spc="409" dirty="0">
                <a:solidFill>
                  <a:srgbClr val="7E7E7E"/>
                </a:solidFill>
                <a:latin typeface="Calibri"/>
                <a:cs typeface="Calibri"/>
              </a:rPr>
              <a:t> </a:t>
            </a:r>
            <a:r>
              <a:rPr sz="2150" dirty="0">
                <a:solidFill>
                  <a:srgbClr val="7E7E7E"/>
                </a:solidFill>
                <a:latin typeface="Calibri"/>
                <a:cs typeface="Calibri"/>
              </a:rPr>
              <a:t>Chain</a:t>
            </a:r>
            <a:r>
              <a:rPr sz="2150" spc="430" dirty="0">
                <a:solidFill>
                  <a:srgbClr val="7E7E7E"/>
                </a:solidFill>
                <a:latin typeface="Calibri"/>
                <a:cs typeface="Calibri"/>
              </a:rPr>
              <a:t> </a:t>
            </a:r>
            <a:r>
              <a:rPr sz="2150" dirty="0">
                <a:solidFill>
                  <a:srgbClr val="7E7E7E"/>
                </a:solidFill>
                <a:latin typeface="Calibri"/>
                <a:cs typeface="Calibri"/>
              </a:rPr>
              <a:t>Leadership</a:t>
            </a:r>
            <a:r>
              <a:rPr sz="2150" spc="425" dirty="0">
                <a:solidFill>
                  <a:srgbClr val="7E7E7E"/>
                </a:solidFill>
                <a:latin typeface="Calibri"/>
                <a:cs typeface="Calibri"/>
              </a:rPr>
              <a:t> </a:t>
            </a:r>
            <a:r>
              <a:rPr sz="2150" dirty="0">
                <a:solidFill>
                  <a:srgbClr val="7E7E7E"/>
                </a:solidFill>
                <a:latin typeface="Calibri"/>
                <a:cs typeface="Calibri"/>
              </a:rPr>
              <a:t>Team</a:t>
            </a:r>
            <a:r>
              <a:rPr sz="2150" spc="430" dirty="0">
                <a:solidFill>
                  <a:srgbClr val="7E7E7E"/>
                </a:solidFill>
                <a:latin typeface="Calibri"/>
                <a:cs typeface="Calibri"/>
              </a:rPr>
              <a:t> </a:t>
            </a:r>
            <a:r>
              <a:rPr sz="2150" dirty="0">
                <a:solidFill>
                  <a:srgbClr val="7E7E7E"/>
                </a:solidFill>
                <a:latin typeface="Calibri"/>
                <a:cs typeface="Calibri"/>
              </a:rPr>
              <a:t>Member,</a:t>
            </a:r>
            <a:r>
              <a:rPr sz="2150" spc="415" dirty="0">
                <a:solidFill>
                  <a:srgbClr val="7E7E7E"/>
                </a:solidFill>
                <a:latin typeface="Calibri"/>
                <a:cs typeface="Calibri"/>
              </a:rPr>
              <a:t> </a:t>
            </a:r>
            <a:r>
              <a:rPr sz="2150" dirty="0">
                <a:solidFill>
                  <a:srgbClr val="7E7E7E"/>
                </a:solidFill>
                <a:latin typeface="Calibri"/>
                <a:cs typeface="Calibri"/>
              </a:rPr>
              <a:t>Shell</a:t>
            </a:r>
            <a:r>
              <a:rPr sz="2150" spc="420" dirty="0">
                <a:solidFill>
                  <a:srgbClr val="7E7E7E"/>
                </a:solidFill>
                <a:latin typeface="Calibri"/>
                <a:cs typeface="Calibri"/>
              </a:rPr>
              <a:t> </a:t>
            </a:r>
            <a:r>
              <a:rPr sz="2150" dirty="0">
                <a:solidFill>
                  <a:srgbClr val="7E7E7E"/>
                </a:solidFill>
                <a:latin typeface="Calibri"/>
                <a:cs typeface="Calibri"/>
              </a:rPr>
              <a:t>Asia</a:t>
            </a:r>
            <a:r>
              <a:rPr sz="2150" spc="440" dirty="0">
                <a:solidFill>
                  <a:srgbClr val="7E7E7E"/>
                </a:solidFill>
                <a:latin typeface="Calibri"/>
                <a:cs typeface="Calibri"/>
              </a:rPr>
              <a:t> </a:t>
            </a:r>
            <a:r>
              <a:rPr sz="2150" dirty="0">
                <a:solidFill>
                  <a:srgbClr val="7E7E7E"/>
                </a:solidFill>
                <a:latin typeface="Calibri"/>
                <a:cs typeface="Calibri"/>
              </a:rPr>
              <a:t>Pacific</a:t>
            </a:r>
            <a:r>
              <a:rPr sz="2150" spc="415" dirty="0">
                <a:solidFill>
                  <a:srgbClr val="7E7E7E"/>
                </a:solidFill>
                <a:latin typeface="Calibri"/>
                <a:cs typeface="Calibri"/>
              </a:rPr>
              <a:t> </a:t>
            </a:r>
            <a:r>
              <a:rPr sz="2150" dirty="0">
                <a:solidFill>
                  <a:srgbClr val="7E7E7E"/>
                </a:solidFill>
                <a:latin typeface="Calibri"/>
                <a:cs typeface="Calibri"/>
              </a:rPr>
              <a:t>Lubricants</a:t>
            </a:r>
            <a:r>
              <a:rPr sz="2150" spc="420" dirty="0">
                <a:solidFill>
                  <a:srgbClr val="7E7E7E"/>
                </a:solidFill>
                <a:latin typeface="Calibri"/>
                <a:cs typeface="Calibri"/>
              </a:rPr>
              <a:t> </a:t>
            </a:r>
            <a:r>
              <a:rPr sz="2150" dirty="0">
                <a:solidFill>
                  <a:srgbClr val="7E7E7E"/>
                </a:solidFill>
                <a:latin typeface="Calibri"/>
                <a:cs typeface="Calibri"/>
              </a:rPr>
              <a:t>Learning</a:t>
            </a:r>
            <a:r>
              <a:rPr sz="2150" spc="445" dirty="0">
                <a:solidFill>
                  <a:srgbClr val="7E7E7E"/>
                </a:solidFill>
                <a:latin typeface="Calibri"/>
                <a:cs typeface="Calibri"/>
              </a:rPr>
              <a:t> </a:t>
            </a:r>
            <a:r>
              <a:rPr sz="2150" dirty="0">
                <a:solidFill>
                  <a:srgbClr val="7E7E7E"/>
                </a:solidFill>
                <a:latin typeface="Calibri"/>
                <a:cs typeface="Calibri"/>
              </a:rPr>
              <a:t>&amp;</a:t>
            </a:r>
            <a:r>
              <a:rPr sz="2150" spc="415" dirty="0">
                <a:solidFill>
                  <a:srgbClr val="7E7E7E"/>
                </a:solidFill>
                <a:latin typeface="Calibri"/>
                <a:cs typeface="Calibri"/>
              </a:rPr>
              <a:t> </a:t>
            </a:r>
            <a:r>
              <a:rPr sz="2150" dirty="0">
                <a:solidFill>
                  <a:srgbClr val="7E7E7E"/>
                </a:solidFill>
                <a:latin typeface="Calibri"/>
                <a:cs typeface="Calibri"/>
              </a:rPr>
              <a:t>OD</a:t>
            </a:r>
            <a:r>
              <a:rPr sz="2150" spc="415" dirty="0">
                <a:solidFill>
                  <a:srgbClr val="7E7E7E"/>
                </a:solidFill>
                <a:latin typeface="Calibri"/>
                <a:cs typeface="Calibri"/>
              </a:rPr>
              <a:t> </a:t>
            </a:r>
            <a:r>
              <a:rPr sz="2150" dirty="0">
                <a:solidFill>
                  <a:srgbClr val="7E7E7E"/>
                </a:solidFill>
                <a:latin typeface="Calibri"/>
                <a:cs typeface="Calibri"/>
              </a:rPr>
              <a:t>Leadership</a:t>
            </a:r>
            <a:r>
              <a:rPr sz="2150" spc="430" dirty="0">
                <a:solidFill>
                  <a:srgbClr val="7E7E7E"/>
                </a:solidFill>
                <a:latin typeface="Calibri"/>
                <a:cs typeface="Calibri"/>
              </a:rPr>
              <a:t> </a:t>
            </a:r>
            <a:r>
              <a:rPr sz="2150" dirty="0">
                <a:solidFill>
                  <a:srgbClr val="7E7E7E"/>
                </a:solidFill>
                <a:latin typeface="Calibri"/>
                <a:cs typeface="Calibri"/>
              </a:rPr>
              <a:t>Member,</a:t>
            </a:r>
            <a:r>
              <a:rPr sz="2150" spc="409" dirty="0">
                <a:solidFill>
                  <a:srgbClr val="7E7E7E"/>
                </a:solidFill>
                <a:latin typeface="Calibri"/>
                <a:cs typeface="Calibri"/>
              </a:rPr>
              <a:t> </a:t>
            </a:r>
            <a:r>
              <a:rPr sz="2150" dirty="0">
                <a:solidFill>
                  <a:srgbClr val="7E7E7E"/>
                </a:solidFill>
                <a:latin typeface="Calibri"/>
                <a:cs typeface="Calibri"/>
              </a:rPr>
              <a:t>Ex-</a:t>
            </a:r>
            <a:r>
              <a:rPr sz="2150" spc="425" dirty="0">
                <a:solidFill>
                  <a:srgbClr val="7E7E7E"/>
                </a:solidFill>
                <a:latin typeface="Calibri"/>
                <a:cs typeface="Calibri"/>
              </a:rPr>
              <a:t> </a:t>
            </a:r>
            <a:r>
              <a:rPr sz="2150" spc="-20" dirty="0">
                <a:solidFill>
                  <a:srgbClr val="7E7E7E"/>
                </a:solidFill>
                <a:latin typeface="Calibri"/>
                <a:cs typeface="Calibri"/>
              </a:rPr>
              <a:t>Shell </a:t>
            </a:r>
            <a:r>
              <a:rPr sz="2150" dirty="0">
                <a:solidFill>
                  <a:srgbClr val="7E7E7E"/>
                </a:solidFill>
                <a:latin typeface="Calibri"/>
                <a:cs typeface="Calibri"/>
              </a:rPr>
              <a:t>Pakistan</a:t>
            </a:r>
            <a:r>
              <a:rPr sz="2150" spc="235" dirty="0">
                <a:solidFill>
                  <a:srgbClr val="7E7E7E"/>
                </a:solidFill>
                <a:latin typeface="Calibri"/>
                <a:cs typeface="Calibri"/>
              </a:rPr>
              <a:t> </a:t>
            </a:r>
            <a:r>
              <a:rPr sz="2150" dirty="0">
                <a:solidFill>
                  <a:srgbClr val="7E7E7E"/>
                </a:solidFill>
                <a:latin typeface="Calibri"/>
                <a:cs typeface="Calibri"/>
              </a:rPr>
              <a:t>HR</a:t>
            </a:r>
            <a:r>
              <a:rPr sz="2150" spc="240" dirty="0">
                <a:solidFill>
                  <a:srgbClr val="7E7E7E"/>
                </a:solidFill>
                <a:latin typeface="Calibri"/>
                <a:cs typeface="Calibri"/>
              </a:rPr>
              <a:t> </a:t>
            </a:r>
            <a:r>
              <a:rPr sz="2150" dirty="0">
                <a:solidFill>
                  <a:srgbClr val="7E7E7E"/>
                </a:solidFill>
                <a:latin typeface="Calibri"/>
                <a:cs typeface="Calibri"/>
              </a:rPr>
              <a:t>Leadership</a:t>
            </a:r>
            <a:r>
              <a:rPr sz="2150" spc="245" dirty="0">
                <a:solidFill>
                  <a:srgbClr val="7E7E7E"/>
                </a:solidFill>
                <a:latin typeface="Calibri"/>
                <a:cs typeface="Calibri"/>
              </a:rPr>
              <a:t> </a:t>
            </a:r>
            <a:r>
              <a:rPr sz="2150" dirty="0">
                <a:solidFill>
                  <a:srgbClr val="7E7E7E"/>
                </a:solidFill>
                <a:latin typeface="Calibri"/>
                <a:cs typeface="Calibri"/>
              </a:rPr>
              <a:t>Team</a:t>
            </a:r>
            <a:r>
              <a:rPr sz="2150" spc="245" dirty="0">
                <a:solidFill>
                  <a:srgbClr val="7E7E7E"/>
                </a:solidFill>
                <a:latin typeface="Calibri"/>
                <a:cs typeface="Calibri"/>
              </a:rPr>
              <a:t> </a:t>
            </a:r>
            <a:r>
              <a:rPr sz="2150" dirty="0">
                <a:solidFill>
                  <a:srgbClr val="7E7E7E"/>
                </a:solidFill>
                <a:latin typeface="Calibri"/>
                <a:cs typeface="Calibri"/>
              </a:rPr>
              <a:t>Member</a:t>
            </a:r>
            <a:r>
              <a:rPr sz="2150" spc="229" dirty="0">
                <a:solidFill>
                  <a:srgbClr val="7E7E7E"/>
                </a:solidFill>
                <a:latin typeface="Calibri"/>
                <a:cs typeface="Calibri"/>
              </a:rPr>
              <a:t> </a:t>
            </a:r>
            <a:r>
              <a:rPr sz="2150" dirty="0">
                <a:solidFill>
                  <a:srgbClr val="7E7E7E"/>
                </a:solidFill>
                <a:latin typeface="Calibri"/>
                <a:cs typeface="Calibri"/>
              </a:rPr>
              <a:t>and</a:t>
            </a:r>
            <a:r>
              <a:rPr sz="2150" spc="245" dirty="0">
                <a:solidFill>
                  <a:srgbClr val="7E7E7E"/>
                </a:solidFill>
                <a:latin typeface="Calibri"/>
                <a:cs typeface="Calibri"/>
              </a:rPr>
              <a:t> </a:t>
            </a:r>
            <a:r>
              <a:rPr sz="2150" dirty="0">
                <a:solidFill>
                  <a:srgbClr val="7E7E7E"/>
                </a:solidFill>
                <a:latin typeface="Calibri"/>
                <a:cs typeface="Calibri"/>
              </a:rPr>
              <a:t>HR</a:t>
            </a:r>
            <a:r>
              <a:rPr sz="2150" spc="229" dirty="0">
                <a:solidFill>
                  <a:srgbClr val="7E7E7E"/>
                </a:solidFill>
                <a:latin typeface="Calibri"/>
                <a:cs typeface="Calibri"/>
              </a:rPr>
              <a:t> </a:t>
            </a:r>
            <a:r>
              <a:rPr sz="2150" dirty="0">
                <a:solidFill>
                  <a:srgbClr val="7E7E7E"/>
                </a:solidFill>
                <a:latin typeface="Calibri"/>
                <a:cs typeface="Calibri"/>
              </a:rPr>
              <a:t>Representative</a:t>
            </a:r>
            <a:r>
              <a:rPr sz="2150" spc="250" dirty="0">
                <a:solidFill>
                  <a:srgbClr val="7E7E7E"/>
                </a:solidFill>
                <a:latin typeface="Calibri"/>
                <a:cs typeface="Calibri"/>
              </a:rPr>
              <a:t> </a:t>
            </a:r>
            <a:r>
              <a:rPr sz="2150" dirty="0">
                <a:solidFill>
                  <a:srgbClr val="7E7E7E"/>
                </a:solidFill>
                <a:latin typeface="Calibri"/>
                <a:cs typeface="Calibri"/>
              </a:rPr>
              <a:t>in</a:t>
            </a:r>
            <a:r>
              <a:rPr sz="2150" spc="245" dirty="0">
                <a:solidFill>
                  <a:srgbClr val="7E7E7E"/>
                </a:solidFill>
                <a:latin typeface="Calibri"/>
                <a:cs typeface="Calibri"/>
              </a:rPr>
              <a:t> </a:t>
            </a:r>
            <a:r>
              <a:rPr sz="2150" dirty="0">
                <a:solidFill>
                  <a:srgbClr val="7E7E7E"/>
                </a:solidFill>
                <a:latin typeface="Calibri"/>
                <a:cs typeface="Calibri"/>
              </a:rPr>
              <a:t>SPL</a:t>
            </a:r>
            <a:r>
              <a:rPr sz="2150" spc="240" dirty="0">
                <a:solidFill>
                  <a:srgbClr val="7E7E7E"/>
                </a:solidFill>
                <a:latin typeface="Calibri"/>
                <a:cs typeface="Calibri"/>
              </a:rPr>
              <a:t> </a:t>
            </a:r>
            <a:r>
              <a:rPr sz="2150" dirty="0">
                <a:solidFill>
                  <a:srgbClr val="7E7E7E"/>
                </a:solidFill>
                <a:latin typeface="Calibri"/>
                <a:cs typeface="Calibri"/>
              </a:rPr>
              <a:t>Crisis</a:t>
            </a:r>
            <a:r>
              <a:rPr sz="2150" spc="240" dirty="0">
                <a:solidFill>
                  <a:srgbClr val="7E7E7E"/>
                </a:solidFill>
                <a:latin typeface="Calibri"/>
                <a:cs typeface="Calibri"/>
              </a:rPr>
              <a:t> </a:t>
            </a:r>
            <a:r>
              <a:rPr sz="2150" dirty="0">
                <a:solidFill>
                  <a:srgbClr val="7E7E7E"/>
                </a:solidFill>
                <a:latin typeface="Calibri"/>
                <a:cs typeface="Calibri"/>
              </a:rPr>
              <a:t>Management</a:t>
            </a:r>
            <a:r>
              <a:rPr sz="2150" spc="240" dirty="0">
                <a:solidFill>
                  <a:srgbClr val="7E7E7E"/>
                </a:solidFill>
                <a:latin typeface="Calibri"/>
                <a:cs typeface="Calibri"/>
              </a:rPr>
              <a:t> </a:t>
            </a:r>
            <a:r>
              <a:rPr sz="2150" dirty="0">
                <a:solidFill>
                  <a:srgbClr val="7E7E7E"/>
                </a:solidFill>
                <a:latin typeface="Calibri"/>
                <a:cs typeface="Calibri"/>
              </a:rPr>
              <a:t>Team,</a:t>
            </a:r>
            <a:r>
              <a:rPr sz="2150" spc="240" dirty="0">
                <a:solidFill>
                  <a:srgbClr val="7E7E7E"/>
                </a:solidFill>
                <a:latin typeface="Calibri"/>
                <a:cs typeface="Calibri"/>
              </a:rPr>
              <a:t> </a:t>
            </a:r>
            <a:r>
              <a:rPr sz="2150" dirty="0">
                <a:solidFill>
                  <a:srgbClr val="7E7E7E"/>
                </a:solidFill>
                <a:latin typeface="Calibri"/>
                <a:cs typeface="Calibri"/>
              </a:rPr>
              <a:t>D,E&amp;I</a:t>
            </a:r>
            <a:r>
              <a:rPr sz="2150" spc="245" dirty="0">
                <a:solidFill>
                  <a:srgbClr val="7E7E7E"/>
                </a:solidFill>
                <a:latin typeface="Calibri"/>
                <a:cs typeface="Calibri"/>
              </a:rPr>
              <a:t> </a:t>
            </a:r>
            <a:r>
              <a:rPr sz="2150" dirty="0">
                <a:solidFill>
                  <a:srgbClr val="7E7E7E"/>
                </a:solidFill>
                <a:latin typeface="Calibri"/>
                <a:cs typeface="Calibri"/>
              </a:rPr>
              <a:t>Champion,</a:t>
            </a:r>
            <a:r>
              <a:rPr sz="2150" spc="240" dirty="0">
                <a:solidFill>
                  <a:srgbClr val="7E7E7E"/>
                </a:solidFill>
                <a:latin typeface="Calibri"/>
                <a:cs typeface="Calibri"/>
              </a:rPr>
              <a:t> </a:t>
            </a:r>
            <a:r>
              <a:rPr sz="2150" spc="-25" dirty="0">
                <a:solidFill>
                  <a:srgbClr val="7E7E7E"/>
                </a:solidFill>
                <a:latin typeface="Calibri"/>
                <a:cs typeface="Calibri"/>
              </a:rPr>
              <a:t>Job </a:t>
            </a:r>
            <a:r>
              <a:rPr sz="2150" dirty="0">
                <a:solidFill>
                  <a:srgbClr val="7E7E7E"/>
                </a:solidFill>
                <a:latin typeface="Calibri"/>
                <a:cs typeface="Calibri"/>
              </a:rPr>
              <a:t>Evaluation</a:t>
            </a:r>
            <a:r>
              <a:rPr sz="2150" spc="-25" dirty="0">
                <a:solidFill>
                  <a:srgbClr val="7E7E7E"/>
                </a:solidFill>
                <a:latin typeface="Calibri"/>
                <a:cs typeface="Calibri"/>
              </a:rPr>
              <a:t> </a:t>
            </a:r>
            <a:r>
              <a:rPr sz="2150" dirty="0">
                <a:solidFill>
                  <a:srgbClr val="7E7E7E"/>
                </a:solidFill>
                <a:latin typeface="Calibri"/>
                <a:cs typeface="Calibri"/>
              </a:rPr>
              <a:t>Qualified,</a:t>
            </a:r>
            <a:r>
              <a:rPr sz="2150" spc="-40" dirty="0">
                <a:solidFill>
                  <a:srgbClr val="7E7E7E"/>
                </a:solidFill>
                <a:latin typeface="Calibri"/>
                <a:cs typeface="Calibri"/>
              </a:rPr>
              <a:t> </a:t>
            </a:r>
            <a:r>
              <a:rPr sz="2150" spc="-10" dirty="0">
                <a:solidFill>
                  <a:srgbClr val="7E7E7E"/>
                </a:solidFill>
                <a:latin typeface="Calibri"/>
                <a:cs typeface="Calibri"/>
              </a:rPr>
              <a:t>Trained</a:t>
            </a:r>
            <a:r>
              <a:rPr sz="2150" spc="-60" dirty="0">
                <a:solidFill>
                  <a:srgbClr val="7E7E7E"/>
                </a:solidFill>
                <a:latin typeface="Calibri"/>
                <a:cs typeface="Calibri"/>
              </a:rPr>
              <a:t> </a:t>
            </a:r>
            <a:r>
              <a:rPr sz="2150" dirty="0">
                <a:solidFill>
                  <a:srgbClr val="7E7E7E"/>
                </a:solidFill>
                <a:latin typeface="Calibri"/>
                <a:cs typeface="Calibri"/>
              </a:rPr>
              <a:t>Assessor</a:t>
            </a:r>
            <a:r>
              <a:rPr sz="2150" spc="-30" dirty="0">
                <a:solidFill>
                  <a:srgbClr val="7E7E7E"/>
                </a:solidFill>
                <a:latin typeface="Calibri"/>
                <a:cs typeface="Calibri"/>
              </a:rPr>
              <a:t> </a:t>
            </a:r>
            <a:r>
              <a:rPr sz="2150" dirty="0">
                <a:solidFill>
                  <a:srgbClr val="7E7E7E"/>
                </a:solidFill>
                <a:latin typeface="Calibri"/>
                <a:cs typeface="Calibri"/>
              </a:rPr>
              <a:t>&amp;</a:t>
            </a:r>
            <a:r>
              <a:rPr sz="2150" spc="-50" dirty="0">
                <a:solidFill>
                  <a:srgbClr val="7E7E7E"/>
                </a:solidFill>
                <a:latin typeface="Calibri"/>
                <a:cs typeface="Calibri"/>
              </a:rPr>
              <a:t> </a:t>
            </a:r>
            <a:r>
              <a:rPr sz="2150" spc="-10" dirty="0">
                <a:solidFill>
                  <a:srgbClr val="7E7E7E"/>
                </a:solidFill>
                <a:latin typeface="Calibri"/>
                <a:cs typeface="Calibri"/>
              </a:rPr>
              <a:t>Coach.</a:t>
            </a:r>
            <a:endParaRPr sz="2150" dirty="0">
              <a:latin typeface="Calibri"/>
              <a:cs typeface="Calibri"/>
            </a:endParaRPr>
          </a:p>
          <a:p>
            <a:pPr marL="12700" marR="5080" algn="just">
              <a:lnSpc>
                <a:spcPct val="100499"/>
              </a:lnSpc>
              <a:spcBef>
                <a:spcPts val="2590"/>
              </a:spcBef>
            </a:pPr>
            <a:r>
              <a:rPr sz="2150" dirty="0">
                <a:solidFill>
                  <a:srgbClr val="7E7E7E"/>
                </a:solidFill>
                <a:latin typeface="Calibri"/>
                <a:cs typeface="Calibri"/>
              </a:rPr>
              <a:t>He</a:t>
            </a:r>
            <a:r>
              <a:rPr sz="2150" spc="345" dirty="0">
                <a:solidFill>
                  <a:srgbClr val="7E7E7E"/>
                </a:solidFill>
                <a:latin typeface="Calibri"/>
                <a:cs typeface="Calibri"/>
              </a:rPr>
              <a:t> </a:t>
            </a:r>
            <a:r>
              <a:rPr sz="2150" dirty="0">
                <a:solidFill>
                  <a:srgbClr val="7E7E7E"/>
                </a:solidFill>
                <a:latin typeface="Calibri"/>
                <a:cs typeface="Calibri"/>
              </a:rPr>
              <a:t>is</a:t>
            </a:r>
            <a:r>
              <a:rPr sz="2150" spc="350" dirty="0">
                <a:solidFill>
                  <a:srgbClr val="7E7E7E"/>
                </a:solidFill>
                <a:latin typeface="Calibri"/>
                <a:cs typeface="Calibri"/>
              </a:rPr>
              <a:t> </a:t>
            </a:r>
            <a:r>
              <a:rPr sz="2150" dirty="0">
                <a:solidFill>
                  <a:srgbClr val="7E7E7E"/>
                </a:solidFill>
                <a:latin typeface="Calibri"/>
                <a:cs typeface="Calibri"/>
              </a:rPr>
              <a:t>a</a:t>
            </a:r>
            <a:r>
              <a:rPr sz="2150" spc="345" dirty="0">
                <a:solidFill>
                  <a:srgbClr val="7E7E7E"/>
                </a:solidFill>
                <a:latin typeface="Calibri"/>
                <a:cs typeface="Calibri"/>
              </a:rPr>
              <a:t> </a:t>
            </a:r>
            <a:r>
              <a:rPr sz="2150" dirty="0">
                <a:solidFill>
                  <a:srgbClr val="7E7E7E"/>
                </a:solidFill>
                <a:latin typeface="Calibri"/>
                <a:cs typeface="Calibri"/>
              </a:rPr>
              <a:t>subject</a:t>
            </a:r>
            <a:r>
              <a:rPr sz="2150" spc="350" dirty="0">
                <a:solidFill>
                  <a:srgbClr val="7E7E7E"/>
                </a:solidFill>
                <a:latin typeface="Calibri"/>
                <a:cs typeface="Calibri"/>
              </a:rPr>
              <a:t> </a:t>
            </a:r>
            <a:r>
              <a:rPr sz="2150" dirty="0">
                <a:solidFill>
                  <a:srgbClr val="7E7E7E"/>
                </a:solidFill>
                <a:latin typeface="Calibri"/>
                <a:cs typeface="Calibri"/>
              </a:rPr>
              <a:t>matter</a:t>
            </a:r>
            <a:r>
              <a:rPr sz="2150" spc="355" dirty="0">
                <a:solidFill>
                  <a:srgbClr val="7E7E7E"/>
                </a:solidFill>
                <a:latin typeface="Calibri"/>
                <a:cs typeface="Calibri"/>
              </a:rPr>
              <a:t> </a:t>
            </a:r>
            <a:r>
              <a:rPr sz="2150" dirty="0">
                <a:solidFill>
                  <a:srgbClr val="7E7E7E"/>
                </a:solidFill>
                <a:latin typeface="Calibri"/>
                <a:cs typeface="Calibri"/>
              </a:rPr>
              <a:t>expert</a:t>
            </a:r>
            <a:r>
              <a:rPr sz="2150" spc="355" dirty="0">
                <a:solidFill>
                  <a:srgbClr val="7E7E7E"/>
                </a:solidFill>
                <a:latin typeface="Calibri"/>
                <a:cs typeface="Calibri"/>
              </a:rPr>
              <a:t> </a:t>
            </a:r>
            <a:r>
              <a:rPr sz="2150" dirty="0">
                <a:solidFill>
                  <a:srgbClr val="7E7E7E"/>
                </a:solidFill>
                <a:latin typeface="Calibri"/>
                <a:cs typeface="Calibri"/>
              </a:rPr>
              <a:t>in</a:t>
            </a:r>
            <a:r>
              <a:rPr sz="2150" spc="355" dirty="0">
                <a:solidFill>
                  <a:srgbClr val="7E7E7E"/>
                </a:solidFill>
                <a:latin typeface="Calibri"/>
                <a:cs typeface="Calibri"/>
              </a:rPr>
              <a:t> </a:t>
            </a:r>
            <a:r>
              <a:rPr sz="2150" dirty="0">
                <a:solidFill>
                  <a:srgbClr val="7E7E7E"/>
                </a:solidFill>
                <a:latin typeface="Calibri"/>
                <a:cs typeface="Calibri"/>
              </a:rPr>
              <a:t>the</a:t>
            </a:r>
            <a:r>
              <a:rPr sz="2150" spc="340" dirty="0">
                <a:solidFill>
                  <a:srgbClr val="7E7E7E"/>
                </a:solidFill>
                <a:latin typeface="Calibri"/>
                <a:cs typeface="Calibri"/>
              </a:rPr>
              <a:t> </a:t>
            </a:r>
            <a:r>
              <a:rPr sz="2150" dirty="0">
                <a:solidFill>
                  <a:srgbClr val="7E7E7E"/>
                </a:solidFill>
                <a:latin typeface="Calibri"/>
                <a:cs typeface="Calibri"/>
              </a:rPr>
              <a:t>areas</a:t>
            </a:r>
            <a:r>
              <a:rPr sz="2150" spc="345" dirty="0">
                <a:solidFill>
                  <a:srgbClr val="7E7E7E"/>
                </a:solidFill>
                <a:latin typeface="Calibri"/>
                <a:cs typeface="Calibri"/>
              </a:rPr>
              <a:t> </a:t>
            </a:r>
            <a:r>
              <a:rPr sz="2150" dirty="0">
                <a:solidFill>
                  <a:srgbClr val="7E7E7E"/>
                </a:solidFill>
                <a:latin typeface="Calibri"/>
                <a:cs typeface="Calibri"/>
              </a:rPr>
              <a:t>of</a:t>
            </a:r>
            <a:r>
              <a:rPr sz="2150" spc="350" dirty="0">
                <a:solidFill>
                  <a:srgbClr val="7E7E7E"/>
                </a:solidFill>
                <a:latin typeface="Calibri"/>
                <a:cs typeface="Calibri"/>
              </a:rPr>
              <a:t> </a:t>
            </a:r>
            <a:r>
              <a:rPr sz="2150" dirty="0">
                <a:solidFill>
                  <a:srgbClr val="7E7E7E"/>
                </a:solidFill>
                <a:latin typeface="Calibri"/>
                <a:cs typeface="Calibri"/>
              </a:rPr>
              <a:t>People</a:t>
            </a:r>
            <a:r>
              <a:rPr sz="2150" spc="335" dirty="0">
                <a:solidFill>
                  <a:srgbClr val="7E7E7E"/>
                </a:solidFill>
                <a:latin typeface="Calibri"/>
                <a:cs typeface="Calibri"/>
              </a:rPr>
              <a:t> </a:t>
            </a:r>
            <a:r>
              <a:rPr sz="2150" dirty="0">
                <a:solidFill>
                  <a:srgbClr val="7E7E7E"/>
                </a:solidFill>
                <a:latin typeface="Calibri"/>
                <a:cs typeface="Calibri"/>
              </a:rPr>
              <a:t>Strategy</a:t>
            </a:r>
            <a:r>
              <a:rPr sz="2150" spc="345" dirty="0">
                <a:solidFill>
                  <a:srgbClr val="7E7E7E"/>
                </a:solidFill>
                <a:latin typeface="Calibri"/>
                <a:cs typeface="Calibri"/>
              </a:rPr>
              <a:t> </a:t>
            </a:r>
            <a:r>
              <a:rPr sz="2150" dirty="0">
                <a:solidFill>
                  <a:srgbClr val="7E7E7E"/>
                </a:solidFill>
                <a:latin typeface="Calibri"/>
                <a:cs typeface="Calibri"/>
              </a:rPr>
              <a:t>&amp;</a:t>
            </a:r>
            <a:r>
              <a:rPr sz="2150" spc="350" dirty="0">
                <a:solidFill>
                  <a:srgbClr val="7E7E7E"/>
                </a:solidFill>
                <a:latin typeface="Calibri"/>
                <a:cs typeface="Calibri"/>
              </a:rPr>
              <a:t> </a:t>
            </a:r>
            <a:r>
              <a:rPr sz="2150" dirty="0">
                <a:solidFill>
                  <a:srgbClr val="7E7E7E"/>
                </a:solidFill>
                <a:latin typeface="Calibri"/>
                <a:cs typeface="Calibri"/>
              </a:rPr>
              <a:t>Performance,</a:t>
            </a:r>
            <a:r>
              <a:rPr sz="2150" spc="355" dirty="0">
                <a:solidFill>
                  <a:srgbClr val="7E7E7E"/>
                </a:solidFill>
                <a:latin typeface="Calibri"/>
                <a:cs typeface="Calibri"/>
              </a:rPr>
              <a:t> </a:t>
            </a:r>
            <a:r>
              <a:rPr sz="2150" dirty="0">
                <a:solidFill>
                  <a:srgbClr val="7E7E7E"/>
                </a:solidFill>
                <a:latin typeface="Calibri"/>
                <a:cs typeface="Calibri"/>
              </a:rPr>
              <a:t>Organization</a:t>
            </a:r>
            <a:r>
              <a:rPr sz="2150" spc="355" dirty="0">
                <a:solidFill>
                  <a:srgbClr val="7E7E7E"/>
                </a:solidFill>
                <a:latin typeface="Calibri"/>
                <a:cs typeface="Calibri"/>
              </a:rPr>
              <a:t> </a:t>
            </a:r>
            <a:r>
              <a:rPr sz="2150" dirty="0">
                <a:solidFill>
                  <a:srgbClr val="7E7E7E"/>
                </a:solidFill>
                <a:latin typeface="Calibri"/>
                <a:cs typeface="Calibri"/>
              </a:rPr>
              <a:t>Design</a:t>
            </a:r>
            <a:r>
              <a:rPr sz="2150" spc="360" dirty="0">
                <a:solidFill>
                  <a:srgbClr val="7E7E7E"/>
                </a:solidFill>
                <a:latin typeface="Calibri"/>
                <a:cs typeface="Calibri"/>
              </a:rPr>
              <a:t> </a:t>
            </a:r>
            <a:r>
              <a:rPr sz="2150" dirty="0">
                <a:solidFill>
                  <a:srgbClr val="7E7E7E"/>
                </a:solidFill>
                <a:latin typeface="Calibri"/>
                <a:cs typeface="Calibri"/>
              </a:rPr>
              <a:t>&amp;</a:t>
            </a:r>
            <a:r>
              <a:rPr sz="2150" spc="340" dirty="0">
                <a:solidFill>
                  <a:srgbClr val="7E7E7E"/>
                </a:solidFill>
                <a:latin typeface="Calibri"/>
                <a:cs typeface="Calibri"/>
              </a:rPr>
              <a:t> </a:t>
            </a:r>
            <a:r>
              <a:rPr sz="2150" spc="-10" dirty="0">
                <a:solidFill>
                  <a:srgbClr val="7E7E7E"/>
                </a:solidFill>
                <a:latin typeface="Calibri"/>
                <a:cs typeface="Calibri"/>
              </a:rPr>
              <a:t>Development, </a:t>
            </a:r>
            <a:r>
              <a:rPr sz="2150" dirty="0">
                <a:solidFill>
                  <a:srgbClr val="7E7E7E"/>
                </a:solidFill>
                <a:latin typeface="Calibri"/>
                <a:cs typeface="Calibri"/>
              </a:rPr>
              <a:t>Leadership</a:t>
            </a:r>
            <a:r>
              <a:rPr sz="2150" spc="145" dirty="0">
                <a:solidFill>
                  <a:srgbClr val="7E7E7E"/>
                </a:solidFill>
                <a:latin typeface="Calibri"/>
                <a:cs typeface="Calibri"/>
              </a:rPr>
              <a:t> </a:t>
            </a:r>
            <a:r>
              <a:rPr sz="2150" dirty="0">
                <a:solidFill>
                  <a:srgbClr val="7E7E7E"/>
                </a:solidFill>
                <a:latin typeface="Calibri"/>
                <a:cs typeface="Calibri"/>
              </a:rPr>
              <a:t>Development,</a:t>
            </a:r>
            <a:r>
              <a:rPr sz="2150" spc="155" dirty="0">
                <a:solidFill>
                  <a:srgbClr val="7E7E7E"/>
                </a:solidFill>
                <a:latin typeface="Calibri"/>
                <a:cs typeface="Calibri"/>
              </a:rPr>
              <a:t> </a:t>
            </a:r>
            <a:r>
              <a:rPr sz="2150" dirty="0">
                <a:solidFill>
                  <a:srgbClr val="7E7E7E"/>
                </a:solidFill>
                <a:latin typeface="Calibri"/>
                <a:cs typeface="Calibri"/>
              </a:rPr>
              <a:t>Change</a:t>
            </a:r>
            <a:r>
              <a:rPr sz="2150" spc="155" dirty="0">
                <a:solidFill>
                  <a:srgbClr val="7E7E7E"/>
                </a:solidFill>
                <a:latin typeface="Calibri"/>
                <a:cs typeface="Calibri"/>
              </a:rPr>
              <a:t> </a:t>
            </a:r>
            <a:r>
              <a:rPr sz="2150" dirty="0">
                <a:solidFill>
                  <a:srgbClr val="7E7E7E"/>
                </a:solidFill>
                <a:latin typeface="Calibri"/>
                <a:cs typeface="Calibri"/>
              </a:rPr>
              <a:t>Management,</a:t>
            </a:r>
            <a:r>
              <a:rPr sz="2150" spc="145" dirty="0">
                <a:solidFill>
                  <a:srgbClr val="7E7E7E"/>
                </a:solidFill>
                <a:latin typeface="Calibri"/>
                <a:cs typeface="Calibri"/>
              </a:rPr>
              <a:t> </a:t>
            </a:r>
            <a:r>
              <a:rPr sz="2150" dirty="0">
                <a:solidFill>
                  <a:srgbClr val="7E7E7E"/>
                </a:solidFill>
                <a:latin typeface="Calibri"/>
                <a:cs typeface="Calibri"/>
              </a:rPr>
              <a:t>Recruitment</a:t>
            </a:r>
            <a:r>
              <a:rPr sz="2150" spc="160" dirty="0">
                <a:solidFill>
                  <a:srgbClr val="7E7E7E"/>
                </a:solidFill>
                <a:latin typeface="Calibri"/>
                <a:cs typeface="Calibri"/>
              </a:rPr>
              <a:t> </a:t>
            </a:r>
            <a:r>
              <a:rPr sz="2150" dirty="0">
                <a:solidFill>
                  <a:srgbClr val="7E7E7E"/>
                </a:solidFill>
                <a:latin typeface="Calibri"/>
                <a:cs typeface="Calibri"/>
              </a:rPr>
              <a:t>HR</a:t>
            </a:r>
            <a:r>
              <a:rPr sz="2150" spc="165" dirty="0">
                <a:solidFill>
                  <a:srgbClr val="7E7E7E"/>
                </a:solidFill>
                <a:latin typeface="Calibri"/>
                <a:cs typeface="Calibri"/>
              </a:rPr>
              <a:t> </a:t>
            </a:r>
            <a:r>
              <a:rPr sz="2150" dirty="0">
                <a:solidFill>
                  <a:srgbClr val="7E7E7E"/>
                </a:solidFill>
                <a:latin typeface="Calibri"/>
                <a:cs typeface="Calibri"/>
              </a:rPr>
              <a:t>Digital</a:t>
            </a:r>
            <a:r>
              <a:rPr sz="2150" spc="140" dirty="0">
                <a:solidFill>
                  <a:srgbClr val="7E7E7E"/>
                </a:solidFill>
                <a:latin typeface="Calibri"/>
                <a:cs typeface="Calibri"/>
              </a:rPr>
              <a:t> </a:t>
            </a:r>
            <a:r>
              <a:rPr sz="2150" dirty="0">
                <a:solidFill>
                  <a:srgbClr val="7E7E7E"/>
                </a:solidFill>
                <a:latin typeface="Calibri"/>
                <a:cs typeface="Calibri"/>
              </a:rPr>
              <a:t>Transformation,</a:t>
            </a:r>
            <a:r>
              <a:rPr sz="2150" spc="160" dirty="0">
                <a:solidFill>
                  <a:srgbClr val="7E7E7E"/>
                </a:solidFill>
                <a:latin typeface="Calibri"/>
                <a:cs typeface="Calibri"/>
              </a:rPr>
              <a:t> </a:t>
            </a:r>
            <a:r>
              <a:rPr sz="2150" dirty="0">
                <a:solidFill>
                  <a:srgbClr val="7E7E7E"/>
                </a:solidFill>
                <a:latin typeface="Calibri"/>
                <a:cs typeface="Calibri"/>
              </a:rPr>
              <a:t>Culture,</a:t>
            </a:r>
            <a:r>
              <a:rPr sz="2150" spc="150" dirty="0">
                <a:solidFill>
                  <a:srgbClr val="7E7E7E"/>
                </a:solidFill>
                <a:latin typeface="Calibri"/>
                <a:cs typeface="Calibri"/>
              </a:rPr>
              <a:t> </a:t>
            </a:r>
            <a:r>
              <a:rPr sz="2150" dirty="0">
                <a:solidFill>
                  <a:srgbClr val="7E7E7E"/>
                </a:solidFill>
                <a:latin typeface="Calibri"/>
                <a:cs typeface="Calibri"/>
              </a:rPr>
              <a:t>Learning</a:t>
            </a:r>
            <a:r>
              <a:rPr sz="2150" spc="160" dirty="0">
                <a:solidFill>
                  <a:srgbClr val="7E7E7E"/>
                </a:solidFill>
                <a:latin typeface="Calibri"/>
                <a:cs typeface="Calibri"/>
              </a:rPr>
              <a:t> </a:t>
            </a:r>
            <a:r>
              <a:rPr sz="2150" dirty="0">
                <a:solidFill>
                  <a:srgbClr val="7E7E7E"/>
                </a:solidFill>
                <a:latin typeface="Calibri"/>
                <a:cs typeface="Calibri"/>
              </a:rPr>
              <a:t>&amp;</a:t>
            </a:r>
            <a:r>
              <a:rPr sz="2150" spc="155" dirty="0">
                <a:solidFill>
                  <a:srgbClr val="7E7E7E"/>
                </a:solidFill>
                <a:latin typeface="Calibri"/>
                <a:cs typeface="Calibri"/>
              </a:rPr>
              <a:t> </a:t>
            </a:r>
            <a:r>
              <a:rPr sz="2150" spc="-10" dirty="0">
                <a:solidFill>
                  <a:srgbClr val="7E7E7E"/>
                </a:solidFill>
                <a:latin typeface="Calibri"/>
                <a:cs typeface="Calibri"/>
              </a:rPr>
              <a:t>Capability </a:t>
            </a:r>
            <a:r>
              <a:rPr sz="2150" dirty="0">
                <a:solidFill>
                  <a:srgbClr val="7E7E7E"/>
                </a:solidFill>
                <a:latin typeface="Calibri"/>
                <a:cs typeface="Calibri"/>
              </a:rPr>
              <a:t>Development,</a:t>
            </a:r>
            <a:r>
              <a:rPr sz="2150" spc="-75" dirty="0">
                <a:solidFill>
                  <a:srgbClr val="7E7E7E"/>
                </a:solidFill>
                <a:latin typeface="Calibri"/>
                <a:cs typeface="Calibri"/>
              </a:rPr>
              <a:t> </a:t>
            </a:r>
            <a:r>
              <a:rPr sz="2150" spc="-20" dirty="0">
                <a:solidFill>
                  <a:srgbClr val="7E7E7E"/>
                </a:solidFill>
                <a:latin typeface="Calibri"/>
                <a:cs typeface="Calibri"/>
              </a:rPr>
              <a:t>Talent</a:t>
            </a:r>
            <a:r>
              <a:rPr sz="2150" spc="-70" dirty="0">
                <a:solidFill>
                  <a:srgbClr val="7E7E7E"/>
                </a:solidFill>
                <a:latin typeface="Calibri"/>
                <a:cs typeface="Calibri"/>
              </a:rPr>
              <a:t> </a:t>
            </a:r>
            <a:r>
              <a:rPr sz="2150" dirty="0">
                <a:solidFill>
                  <a:srgbClr val="7E7E7E"/>
                </a:solidFill>
                <a:latin typeface="Calibri"/>
                <a:cs typeface="Calibri"/>
              </a:rPr>
              <a:t>Management,</a:t>
            </a:r>
            <a:r>
              <a:rPr sz="2150" spc="-85" dirty="0">
                <a:solidFill>
                  <a:srgbClr val="7E7E7E"/>
                </a:solidFill>
                <a:latin typeface="Calibri"/>
                <a:cs typeface="Calibri"/>
              </a:rPr>
              <a:t> </a:t>
            </a:r>
            <a:r>
              <a:rPr sz="2150" spc="-25" dirty="0">
                <a:solidFill>
                  <a:srgbClr val="7E7E7E"/>
                </a:solidFill>
                <a:latin typeface="Calibri"/>
                <a:cs typeface="Calibri"/>
              </a:rPr>
              <a:t>Total</a:t>
            </a:r>
            <a:r>
              <a:rPr sz="2150" spc="-75" dirty="0">
                <a:solidFill>
                  <a:srgbClr val="7E7E7E"/>
                </a:solidFill>
                <a:latin typeface="Calibri"/>
                <a:cs typeface="Calibri"/>
              </a:rPr>
              <a:t> </a:t>
            </a:r>
            <a:r>
              <a:rPr sz="2150" dirty="0">
                <a:solidFill>
                  <a:srgbClr val="7E7E7E"/>
                </a:solidFill>
                <a:latin typeface="Calibri"/>
                <a:cs typeface="Calibri"/>
              </a:rPr>
              <a:t>Rewards,</a:t>
            </a:r>
            <a:r>
              <a:rPr sz="2150" spc="-75" dirty="0">
                <a:solidFill>
                  <a:srgbClr val="7E7E7E"/>
                </a:solidFill>
                <a:latin typeface="Calibri"/>
                <a:cs typeface="Calibri"/>
              </a:rPr>
              <a:t> </a:t>
            </a:r>
            <a:r>
              <a:rPr sz="2150" spc="-20" dirty="0">
                <a:solidFill>
                  <a:srgbClr val="7E7E7E"/>
                </a:solidFill>
                <a:latin typeface="Calibri"/>
                <a:cs typeface="Calibri"/>
              </a:rPr>
              <a:t>Policy,</a:t>
            </a:r>
            <a:r>
              <a:rPr sz="2150" spc="-55" dirty="0">
                <a:solidFill>
                  <a:srgbClr val="7E7E7E"/>
                </a:solidFill>
                <a:latin typeface="Calibri"/>
                <a:cs typeface="Calibri"/>
              </a:rPr>
              <a:t> </a:t>
            </a:r>
            <a:r>
              <a:rPr sz="2150" dirty="0">
                <a:solidFill>
                  <a:srgbClr val="7E7E7E"/>
                </a:solidFill>
                <a:latin typeface="Calibri"/>
                <a:cs typeface="Calibri"/>
              </a:rPr>
              <a:t>Employee</a:t>
            </a:r>
            <a:r>
              <a:rPr sz="2150" spc="-65" dirty="0">
                <a:solidFill>
                  <a:srgbClr val="7E7E7E"/>
                </a:solidFill>
                <a:latin typeface="Calibri"/>
                <a:cs typeface="Calibri"/>
              </a:rPr>
              <a:t> </a:t>
            </a:r>
            <a:r>
              <a:rPr sz="2150" dirty="0">
                <a:solidFill>
                  <a:srgbClr val="7E7E7E"/>
                </a:solidFill>
                <a:latin typeface="Calibri"/>
                <a:cs typeface="Calibri"/>
              </a:rPr>
              <a:t>Relations</a:t>
            </a:r>
            <a:r>
              <a:rPr sz="2150" spc="-55" dirty="0">
                <a:solidFill>
                  <a:srgbClr val="7E7E7E"/>
                </a:solidFill>
                <a:latin typeface="Calibri"/>
                <a:cs typeface="Calibri"/>
              </a:rPr>
              <a:t> </a:t>
            </a:r>
            <a:r>
              <a:rPr sz="2150" dirty="0">
                <a:solidFill>
                  <a:srgbClr val="7E7E7E"/>
                </a:solidFill>
                <a:latin typeface="Calibri"/>
                <a:cs typeface="Calibri"/>
              </a:rPr>
              <a:t>and</a:t>
            </a:r>
            <a:r>
              <a:rPr sz="2150" spc="-55" dirty="0">
                <a:solidFill>
                  <a:srgbClr val="7E7E7E"/>
                </a:solidFill>
                <a:latin typeface="Calibri"/>
                <a:cs typeface="Calibri"/>
              </a:rPr>
              <a:t> </a:t>
            </a:r>
            <a:r>
              <a:rPr sz="2150" spc="-10" dirty="0">
                <a:solidFill>
                  <a:srgbClr val="7E7E7E"/>
                </a:solidFill>
                <a:latin typeface="Calibri"/>
                <a:cs typeface="Calibri"/>
              </a:rPr>
              <a:t>Engagement.</a:t>
            </a:r>
            <a:endParaRPr sz="2150" dirty="0">
              <a:latin typeface="Calibri"/>
              <a:cs typeface="Calibri"/>
            </a:endParaRPr>
          </a:p>
          <a:p>
            <a:pPr marL="12700" marR="6350" algn="just">
              <a:lnSpc>
                <a:spcPct val="100499"/>
              </a:lnSpc>
              <a:spcBef>
                <a:spcPts val="2590"/>
              </a:spcBef>
            </a:pPr>
            <a:r>
              <a:rPr sz="2150" dirty="0">
                <a:solidFill>
                  <a:srgbClr val="7E7E7E"/>
                </a:solidFill>
                <a:latin typeface="Calibri"/>
                <a:cs typeface="Calibri"/>
              </a:rPr>
              <a:t>An</a:t>
            </a:r>
            <a:r>
              <a:rPr sz="2150" spc="180" dirty="0">
                <a:solidFill>
                  <a:srgbClr val="7E7E7E"/>
                </a:solidFill>
                <a:latin typeface="Calibri"/>
                <a:cs typeface="Calibri"/>
              </a:rPr>
              <a:t> </a:t>
            </a:r>
            <a:r>
              <a:rPr sz="2150" spc="-20" dirty="0">
                <a:solidFill>
                  <a:srgbClr val="7E7E7E"/>
                </a:solidFill>
                <a:latin typeface="Calibri"/>
                <a:cs typeface="Calibri"/>
              </a:rPr>
              <a:t>award-</a:t>
            </a:r>
            <a:r>
              <a:rPr sz="2150" dirty="0">
                <a:solidFill>
                  <a:srgbClr val="7E7E7E"/>
                </a:solidFill>
                <a:latin typeface="Calibri"/>
                <a:cs typeface="Calibri"/>
              </a:rPr>
              <a:t>winning</a:t>
            </a:r>
            <a:r>
              <a:rPr sz="2150" spc="195" dirty="0">
                <a:solidFill>
                  <a:srgbClr val="7E7E7E"/>
                </a:solidFill>
                <a:latin typeface="Calibri"/>
                <a:cs typeface="Calibri"/>
              </a:rPr>
              <a:t> </a:t>
            </a:r>
            <a:r>
              <a:rPr sz="2150" dirty="0">
                <a:solidFill>
                  <a:srgbClr val="7E7E7E"/>
                </a:solidFill>
                <a:latin typeface="Calibri"/>
                <a:cs typeface="Calibri"/>
              </a:rPr>
              <a:t>leader,</a:t>
            </a:r>
            <a:r>
              <a:rPr sz="2150" spc="175" dirty="0">
                <a:solidFill>
                  <a:srgbClr val="7E7E7E"/>
                </a:solidFill>
                <a:latin typeface="Calibri"/>
                <a:cs typeface="Calibri"/>
              </a:rPr>
              <a:t> </a:t>
            </a:r>
            <a:r>
              <a:rPr sz="2150" dirty="0">
                <a:solidFill>
                  <a:srgbClr val="7E7E7E"/>
                </a:solidFill>
                <a:latin typeface="Calibri"/>
                <a:cs typeface="Calibri"/>
              </a:rPr>
              <a:t>he</a:t>
            </a:r>
            <a:r>
              <a:rPr sz="2150" spc="190" dirty="0">
                <a:solidFill>
                  <a:srgbClr val="7E7E7E"/>
                </a:solidFill>
                <a:latin typeface="Calibri"/>
                <a:cs typeface="Calibri"/>
              </a:rPr>
              <a:t> </a:t>
            </a:r>
            <a:r>
              <a:rPr sz="2150" dirty="0">
                <a:solidFill>
                  <a:srgbClr val="7E7E7E"/>
                </a:solidFill>
                <a:latin typeface="Calibri"/>
                <a:cs typeface="Calibri"/>
              </a:rPr>
              <a:t>has</a:t>
            </a:r>
            <a:r>
              <a:rPr sz="2150" spc="185" dirty="0">
                <a:solidFill>
                  <a:srgbClr val="7E7E7E"/>
                </a:solidFill>
                <a:latin typeface="Calibri"/>
                <a:cs typeface="Calibri"/>
              </a:rPr>
              <a:t> </a:t>
            </a:r>
            <a:r>
              <a:rPr sz="2150" dirty="0">
                <a:solidFill>
                  <a:srgbClr val="7E7E7E"/>
                </a:solidFill>
                <a:latin typeface="Calibri"/>
                <a:cs typeface="Calibri"/>
              </a:rPr>
              <a:t>coached</a:t>
            </a:r>
            <a:r>
              <a:rPr sz="2150" spc="185" dirty="0">
                <a:solidFill>
                  <a:srgbClr val="7E7E7E"/>
                </a:solidFill>
                <a:latin typeface="Calibri"/>
                <a:cs typeface="Calibri"/>
              </a:rPr>
              <a:t> </a:t>
            </a:r>
            <a:r>
              <a:rPr sz="2150" dirty="0">
                <a:solidFill>
                  <a:srgbClr val="7E7E7E"/>
                </a:solidFill>
                <a:latin typeface="Calibri"/>
                <a:cs typeface="Calibri"/>
              </a:rPr>
              <a:t>and</a:t>
            </a:r>
            <a:r>
              <a:rPr sz="2150" spc="195" dirty="0">
                <a:solidFill>
                  <a:srgbClr val="7E7E7E"/>
                </a:solidFill>
                <a:latin typeface="Calibri"/>
                <a:cs typeface="Calibri"/>
              </a:rPr>
              <a:t> </a:t>
            </a:r>
            <a:r>
              <a:rPr sz="2150" dirty="0">
                <a:solidFill>
                  <a:srgbClr val="7E7E7E"/>
                </a:solidFill>
                <a:latin typeface="Calibri"/>
                <a:cs typeface="Calibri"/>
              </a:rPr>
              <a:t>led</a:t>
            </a:r>
            <a:r>
              <a:rPr sz="2150" spc="195" dirty="0">
                <a:solidFill>
                  <a:srgbClr val="7E7E7E"/>
                </a:solidFill>
                <a:latin typeface="Calibri"/>
                <a:cs typeface="Calibri"/>
              </a:rPr>
              <a:t> </a:t>
            </a:r>
            <a:r>
              <a:rPr sz="2150" dirty="0">
                <a:solidFill>
                  <a:srgbClr val="7E7E7E"/>
                </a:solidFill>
                <a:latin typeface="Calibri"/>
                <a:cs typeface="Calibri"/>
              </a:rPr>
              <a:t>talent</a:t>
            </a:r>
            <a:r>
              <a:rPr sz="2150" spc="180" dirty="0">
                <a:solidFill>
                  <a:srgbClr val="7E7E7E"/>
                </a:solidFill>
                <a:latin typeface="Calibri"/>
                <a:cs typeface="Calibri"/>
              </a:rPr>
              <a:t> </a:t>
            </a:r>
            <a:r>
              <a:rPr sz="2150" dirty="0">
                <a:solidFill>
                  <a:srgbClr val="7E7E7E"/>
                </a:solidFill>
                <a:latin typeface="Calibri"/>
                <a:cs typeface="Calibri"/>
              </a:rPr>
              <a:t>across</a:t>
            </a:r>
            <a:r>
              <a:rPr sz="2150" spc="195" dirty="0">
                <a:solidFill>
                  <a:srgbClr val="7E7E7E"/>
                </a:solidFill>
                <a:latin typeface="Calibri"/>
                <a:cs typeface="Calibri"/>
              </a:rPr>
              <a:t> </a:t>
            </a:r>
            <a:r>
              <a:rPr sz="2150" dirty="0">
                <a:solidFill>
                  <a:srgbClr val="7E7E7E"/>
                </a:solidFill>
                <a:latin typeface="Calibri"/>
                <a:cs typeface="Calibri"/>
              </a:rPr>
              <a:t>various</a:t>
            </a:r>
            <a:r>
              <a:rPr sz="2150" spc="195" dirty="0">
                <a:solidFill>
                  <a:srgbClr val="7E7E7E"/>
                </a:solidFill>
                <a:latin typeface="Calibri"/>
                <a:cs typeface="Calibri"/>
              </a:rPr>
              <a:t> </a:t>
            </a:r>
            <a:r>
              <a:rPr sz="2150" dirty="0">
                <a:solidFill>
                  <a:srgbClr val="7E7E7E"/>
                </a:solidFill>
                <a:latin typeface="Calibri"/>
                <a:cs typeface="Calibri"/>
              </a:rPr>
              <a:t>levels,</a:t>
            </a:r>
            <a:r>
              <a:rPr sz="2150" spc="200" dirty="0">
                <a:solidFill>
                  <a:srgbClr val="7E7E7E"/>
                </a:solidFill>
                <a:latin typeface="Calibri"/>
                <a:cs typeface="Calibri"/>
              </a:rPr>
              <a:t> </a:t>
            </a:r>
            <a:r>
              <a:rPr sz="2150" dirty="0">
                <a:solidFill>
                  <a:srgbClr val="7E7E7E"/>
                </a:solidFill>
                <a:latin typeface="Calibri"/>
                <a:cs typeface="Calibri"/>
              </a:rPr>
              <a:t>making</a:t>
            </a:r>
            <a:r>
              <a:rPr sz="2150" spc="185" dirty="0">
                <a:solidFill>
                  <a:srgbClr val="7E7E7E"/>
                </a:solidFill>
                <a:latin typeface="Calibri"/>
                <a:cs typeface="Calibri"/>
              </a:rPr>
              <a:t> </a:t>
            </a:r>
            <a:r>
              <a:rPr sz="2150" dirty="0">
                <a:solidFill>
                  <a:srgbClr val="7E7E7E"/>
                </a:solidFill>
                <a:latin typeface="Calibri"/>
                <a:cs typeface="Calibri"/>
              </a:rPr>
              <a:t>a</a:t>
            </a:r>
            <a:r>
              <a:rPr sz="2150" spc="185" dirty="0">
                <a:solidFill>
                  <a:srgbClr val="7E7E7E"/>
                </a:solidFill>
                <a:latin typeface="Calibri"/>
                <a:cs typeface="Calibri"/>
              </a:rPr>
              <a:t> </a:t>
            </a:r>
            <a:r>
              <a:rPr sz="2150" dirty="0">
                <a:solidFill>
                  <a:srgbClr val="7E7E7E"/>
                </a:solidFill>
                <a:latin typeface="Calibri"/>
                <a:cs typeface="Calibri"/>
              </a:rPr>
              <a:t>lasting</a:t>
            </a:r>
            <a:r>
              <a:rPr sz="2150" spc="195" dirty="0">
                <a:solidFill>
                  <a:srgbClr val="7E7E7E"/>
                </a:solidFill>
                <a:latin typeface="Calibri"/>
                <a:cs typeface="Calibri"/>
              </a:rPr>
              <a:t> </a:t>
            </a:r>
            <a:r>
              <a:rPr sz="2150" dirty="0">
                <a:solidFill>
                  <a:srgbClr val="7E7E7E"/>
                </a:solidFill>
                <a:latin typeface="Calibri"/>
                <a:cs typeface="Calibri"/>
              </a:rPr>
              <a:t>impact</a:t>
            </a:r>
            <a:r>
              <a:rPr sz="2150" spc="185" dirty="0">
                <a:solidFill>
                  <a:srgbClr val="7E7E7E"/>
                </a:solidFill>
                <a:latin typeface="Calibri"/>
                <a:cs typeface="Calibri"/>
              </a:rPr>
              <a:t> </a:t>
            </a:r>
            <a:r>
              <a:rPr sz="2150" dirty="0">
                <a:solidFill>
                  <a:srgbClr val="7E7E7E"/>
                </a:solidFill>
                <a:latin typeface="Calibri"/>
                <a:cs typeface="Calibri"/>
              </a:rPr>
              <a:t>on</a:t>
            </a:r>
            <a:r>
              <a:rPr sz="2150" spc="190" dirty="0">
                <a:solidFill>
                  <a:srgbClr val="7E7E7E"/>
                </a:solidFill>
                <a:latin typeface="Calibri"/>
                <a:cs typeface="Calibri"/>
              </a:rPr>
              <a:t> </a:t>
            </a:r>
            <a:r>
              <a:rPr sz="2150" dirty="0">
                <a:solidFill>
                  <a:srgbClr val="7E7E7E"/>
                </a:solidFill>
                <a:latin typeface="Calibri"/>
                <a:cs typeface="Calibri"/>
              </a:rPr>
              <a:t>both</a:t>
            </a:r>
            <a:r>
              <a:rPr sz="2150" spc="190" dirty="0">
                <a:solidFill>
                  <a:srgbClr val="7E7E7E"/>
                </a:solidFill>
                <a:latin typeface="Calibri"/>
                <a:cs typeface="Calibri"/>
              </a:rPr>
              <a:t> </a:t>
            </a:r>
            <a:r>
              <a:rPr sz="2150" spc="-10" dirty="0">
                <a:solidFill>
                  <a:srgbClr val="7E7E7E"/>
                </a:solidFill>
                <a:latin typeface="Calibri"/>
                <a:cs typeface="Calibri"/>
              </a:rPr>
              <a:t>senior </a:t>
            </a:r>
            <a:r>
              <a:rPr sz="2150" dirty="0">
                <a:solidFill>
                  <a:srgbClr val="7E7E7E"/>
                </a:solidFill>
                <a:latin typeface="Calibri"/>
                <a:cs typeface="Calibri"/>
              </a:rPr>
              <a:t>leaders</a:t>
            </a:r>
            <a:r>
              <a:rPr sz="2150" spc="-30" dirty="0">
                <a:solidFill>
                  <a:srgbClr val="7E7E7E"/>
                </a:solidFill>
                <a:latin typeface="Calibri"/>
                <a:cs typeface="Calibri"/>
              </a:rPr>
              <a:t> </a:t>
            </a:r>
            <a:r>
              <a:rPr sz="2150" dirty="0">
                <a:solidFill>
                  <a:srgbClr val="7E7E7E"/>
                </a:solidFill>
                <a:latin typeface="Calibri"/>
                <a:cs typeface="Calibri"/>
              </a:rPr>
              <a:t>and</a:t>
            </a:r>
            <a:r>
              <a:rPr sz="2150" spc="-15" dirty="0">
                <a:solidFill>
                  <a:srgbClr val="7E7E7E"/>
                </a:solidFill>
                <a:latin typeface="Calibri"/>
                <a:cs typeface="Calibri"/>
              </a:rPr>
              <a:t> </a:t>
            </a:r>
            <a:r>
              <a:rPr sz="2150" dirty="0">
                <a:solidFill>
                  <a:srgbClr val="7E7E7E"/>
                </a:solidFill>
                <a:latin typeface="Calibri"/>
                <a:cs typeface="Calibri"/>
              </a:rPr>
              <a:t>frontline</a:t>
            </a:r>
            <a:r>
              <a:rPr sz="2150" spc="-20" dirty="0">
                <a:solidFill>
                  <a:srgbClr val="7E7E7E"/>
                </a:solidFill>
                <a:latin typeface="Calibri"/>
                <a:cs typeface="Calibri"/>
              </a:rPr>
              <a:t> </a:t>
            </a:r>
            <a:r>
              <a:rPr sz="2150" dirty="0">
                <a:solidFill>
                  <a:srgbClr val="7E7E7E"/>
                </a:solidFill>
                <a:latin typeface="Calibri"/>
                <a:cs typeface="Calibri"/>
              </a:rPr>
              <a:t>teams</a:t>
            </a:r>
            <a:r>
              <a:rPr sz="2150" spc="-10" dirty="0">
                <a:solidFill>
                  <a:srgbClr val="7E7E7E"/>
                </a:solidFill>
                <a:latin typeface="Calibri"/>
                <a:cs typeface="Calibri"/>
              </a:rPr>
              <a:t> </a:t>
            </a:r>
            <a:r>
              <a:rPr sz="2150" dirty="0">
                <a:solidFill>
                  <a:srgbClr val="7E7E7E"/>
                </a:solidFill>
                <a:latin typeface="Calibri"/>
                <a:cs typeface="Calibri"/>
              </a:rPr>
              <a:t>in</a:t>
            </a:r>
            <a:r>
              <a:rPr sz="2150" spc="-15" dirty="0">
                <a:solidFill>
                  <a:srgbClr val="7E7E7E"/>
                </a:solidFill>
                <a:latin typeface="Calibri"/>
                <a:cs typeface="Calibri"/>
              </a:rPr>
              <a:t> </a:t>
            </a:r>
            <a:r>
              <a:rPr sz="2150" dirty="0">
                <a:solidFill>
                  <a:srgbClr val="7E7E7E"/>
                </a:solidFill>
                <a:latin typeface="Calibri"/>
                <a:cs typeface="Calibri"/>
              </a:rPr>
              <a:t>challenging</a:t>
            </a:r>
            <a:r>
              <a:rPr sz="2150" spc="-20" dirty="0">
                <a:solidFill>
                  <a:srgbClr val="7E7E7E"/>
                </a:solidFill>
                <a:latin typeface="Calibri"/>
                <a:cs typeface="Calibri"/>
              </a:rPr>
              <a:t> </a:t>
            </a:r>
            <a:r>
              <a:rPr sz="2150" spc="-10" dirty="0">
                <a:solidFill>
                  <a:srgbClr val="7E7E7E"/>
                </a:solidFill>
                <a:latin typeface="Calibri"/>
                <a:cs typeface="Calibri"/>
              </a:rPr>
              <a:t>environments</a:t>
            </a:r>
            <a:endParaRPr sz="2150" dirty="0">
              <a:latin typeface="Calibri"/>
              <a:cs typeface="Calibri"/>
            </a:endParaRPr>
          </a:p>
          <a:p>
            <a:pPr marL="12700" marR="8255" algn="just">
              <a:lnSpc>
                <a:spcPct val="100499"/>
              </a:lnSpc>
              <a:spcBef>
                <a:spcPts val="2595"/>
              </a:spcBef>
            </a:pPr>
            <a:r>
              <a:rPr sz="2150" dirty="0">
                <a:solidFill>
                  <a:srgbClr val="7E7E7E"/>
                </a:solidFill>
                <a:latin typeface="Calibri"/>
                <a:cs typeface="Calibri"/>
              </a:rPr>
              <a:t>Salman</a:t>
            </a:r>
            <a:r>
              <a:rPr sz="2150" spc="15" dirty="0">
                <a:solidFill>
                  <a:srgbClr val="7E7E7E"/>
                </a:solidFill>
                <a:latin typeface="Calibri"/>
                <a:cs typeface="Calibri"/>
              </a:rPr>
              <a:t>  </a:t>
            </a:r>
            <a:r>
              <a:rPr sz="2150" dirty="0">
                <a:solidFill>
                  <a:srgbClr val="7E7E7E"/>
                </a:solidFill>
                <a:latin typeface="Calibri"/>
                <a:cs typeface="Calibri"/>
              </a:rPr>
              <a:t>is</a:t>
            </a:r>
            <a:r>
              <a:rPr sz="2150" spc="530" dirty="0">
                <a:solidFill>
                  <a:srgbClr val="7E7E7E"/>
                </a:solidFill>
                <a:latin typeface="Calibri"/>
                <a:cs typeface="Calibri"/>
              </a:rPr>
              <a:t> </a:t>
            </a:r>
            <a:r>
              <a:rPr sz="2150" dirty="0">
                <a:solidFill>
                  <a:srgbClr val="7E7E7E"/>
                </a:solidFill>
                <a:latin typeface="Calibri"/>
                <a:cs typeface="Calibri"/>
              </a:rPr>
              <a:t>CIPD</a:t>
            </a:r>
            <a:r>
              <a:rPr sz="2150" spc="25" dirty="0">
                <a:solidFill>
                  <a:srgbClr val="7E7E7E"/>
                </a:solidFill>
                <a:latin typeface="Calibri"/>
                <a:cs typeface="Calibri"/>
              </a:rPr>
              <a:t>  </a:t>
            </a:r>
            <a:r>
              <a:rPr sz="2150" dirty="0">
                <a:solidFill>
                  <a:srgbClr val="7E7E7E"/>
                </a:solidFill>
                <a:latin typeface="Calibri"/>
                <a:cs typeface="Calibri"/>
              </a:rPr>
              <a:t>Essentials</a:t>
            </a:r>
            <a:r>
              <a:rPr sz="2150" spc="25" dirty="0">
                <a:solidFill>
                  <a:srgbClr val="7E7E7E"/>
                </a:solidFill>
                <a:latin typeface="Calibri"/>
                <a:cs typeface="Calibri"/>
              </a:rPr>
              <a:t>  </a:t>
            </a:r>
            <a:r>
              <a:rPr sz="2150" dirty="0">
                <a:solidFill>
                  <a:srgbClr val="7E7E7E"/>
                </a:solidFill>
                <a:latin typeface="Calibri"/>
                <a:cs typeface="Calibri"/>
              </a:rPr>
              <a:t>Qualified</a:t>
            </a:r>
            <a:r>
              <a:rPr sz="2150" spc="35" dirty="0">
                <a:solidFill>
                  <a:srgbClr val="7E7E7E"/>
                </a:solidFill>
                <a:latin typeface="Calibri"/>
                <a:cs typeface="Calibri"/>
              </a:rPr>
              <a:t>  </a:t>
            </a:r>
            <a:r>
              <a:rPr sz="2150" dirty="0">
                <a:solidFill>
                  <a:srgbClr val="7E7E7E"/>
                </a:solidFill>
                <a:latin typeface="Calibri"/>
                <a:cs typeface="Calibri"/>
              </a:rPr>
              <a:t>has</a:t>
            </a:r>
            <a:r>
              <a:rPr sz="2150" spc="520" dirty="0">
                <a:solidFill>
                  <a:srgbClr val="7E7E7E"/>
                </a:solidFill>
                <a:latin typeface="Calibri"/>
                <a:cs typeface="Calibri"/>
              </a:rPr>
              <a:t> </a:t>
            </a:r>
            <a:r>
              <a:rPr sz="2150" dirty="0">
                <a:solidFill>
                  <a:srgbClr val="7E7E7E"/>
                </a:solidFill>
                <a:latin typeface="Calibri"/>
                <a:cs typeface="Calibri"/>
              </a:rPr>
              <a:t>graduated</a:t>
            </a:r>
            <a:r>
              <a:rPr sz="2150" spc="40" dirty="0">
                <a:solidFill>
                  <a:srgbClr val="7E7E7E"/>
                </a:solidFill>
                <a:latin typeface="Calibri"/>
                <a:cs typeface="Calibri"/>
              </a:rPr>
              <a:t>  </a:t>
            </a:r>
            <a:r>
              <a:rPr sz="2150" dirty="0">
                <a:solidFill>
                  <a:srgbClr val="7E7E7E"/>
                </a:solidFill>
                <a:latin typeface="Calibri"/>
                <a:cs typeface="Calibri"/>
              </a:rPr>
              <a:t>from</a:t>
            </a:r>
            <a:r>
              <a:rPr sz="2150" spc="525" dirty="0">
                <a:solidFill>
                  <a:srgbClr val="7E7E7E"/>
                </a:solidFill>
                <a:latin typeface="Calibri"/>
                <a:cs typeface="Calibri"/>
              </a:rPr>
              <a:t> </a:t>
            </a:r>
            <a:r>
              <a:rPr sz="2150" dirty="0">
                <a:solidFill>
                  <a:srgbClr val="7E7E7E"/>
                </a:solidFill>
                <a:latin typeface="Calibri"/>
                <a:cs typeface="Calibri"/>
              </a:rPr>
              <a:t>The</a:t>
            </a:r>
            <a:r>
              <a:rPr sz="2150" spc="535" dirty="0">
                <a:solidFill>
                  <a:srgbClr val="7E7E7E"/>
                </a:solidFill>
                <a:latin typeface="Calibri"/>
                <a:cs typeface="Calibri"/>
              </a:rPr>
              <a:t> </a:t>
            </a:r>
            <a:r>
              <a:rPr sz="2150" dirty="0">
                <a:solidFill>
                  <a:srgbClr val="7E7E7E"/>
                </a:solidFill>
                <a:latin typeface="Calibri"/>
                <a:cs typeface="Calibri"/>
              </a:rPr>
              <a:t>University</a:t>
            </a:r>
            <a:r>
              <a:rPr sz="2150" spc="530" dirty="0">
                <a:solidFill>
                  <a:srgbClr val="7E7E7E"/>
                </a:solidFill>
                <a:latin typeface="Calibri"/>
                <a:cs typeface="Calibri"/>
              </a:rPr>
              <a:t> </a:t>
            </a:r>
            <a:r>
              <a:rPr sz="2150" dirty="0">
                <a:solidFill>
                  <a:srgbClr val="7E7E7E"/>
                </a:solidFill>
                <a:latin typeface="Calibri"/>
                <a:cs typeface="Calibri"/>
              </a:rPr>
              <a:t>of</a:t>
            </a:r>
            <a:r>
              <a:rPr sz="2150" spc="25" dirty="0">
                <a:solidFill>
                  <a:srgbClr val="7E7E7E"/>
                </a:solidFill>
                <a:latin typeface="Calibri"/>
                <a:cs typeface="Calibri"/>
              </a:rPr>
              <a:t>  </a:t>
            </a:r>
            <a:r>
              <a:rPr sz="2150" dirty="0">
                <a:solidFill>
                  <a:srgbClr val="7E7E7E"/>
                </a:solidFill>
                <a:latin typeface="Calibri"/>
                <a:cs typeface="Calibri"/>
              </a:rPr>
              <a:t>Nottingham</a:t>
            </a:r>
            <a:r>
              <a:rPr sz="2150" spc="30" dirty="0">
                <a:solidFill>
                  <a:srgbClr val="7E7E7E"/>
                </a:solidFill>
                <a:latin typeface="Calibri"/>
                <a:cs typeface="Calibri"/>
              </a:rPr>
              <a:t>  </a:t>
            </a:r>
            <a:r>
              <a:rPr sz="2150" dirty="0">
                <a:solidFill>
                  <a:srgbClr val="7E7E7E"/>
                </a:solidFill>
                <a:latin typeface="Calibri"/>
                <a:cs typeface="Calibri"/>
              </a:rPr>
              <a:t>with</a:t>
            </a:r>
            <a:r>
              <a:rPr sz="2150" spc="530" dirty="0">
                <a:solidFill>
                  <a:srgbClr val="7E7E7E"/>
                </a:solidFill>
                <a:latin typeface="Calibri"/>
                <a:cs typeface="Calibri"/>
              </a:rPr>
              <a:t> </a:t>
            </a:r>
            <a:r>
              <a:rPr sz="2150" dirty="0">
                <a:solidFill>
                  <a:srgbClr val="7E7E7E"/>
                </a:solidFill>
                <a:latin typeface="Calibri"/>
                <a:cs typeface="Calibri"/>
              </a:rPr>
              <a:t>a</a:t>
            </a:r>
            <a:r>
              <a:rPr sz="2150" spc="535" dirty="0">
                <a:solidFill>
                  <a:srgbClr val="7E7E7E"/>
                </a:solidFill>
                <a:latin typeface="Calibri"/>
                <a:cs typeface="Calibri"/>
              </a:rPr>
              <a:t> </a:t>
            </a:r>
            <a:r>
              <a:rPr sz="2150" dirty="0">
                <a:solidFill>
                  <a:srgbClr val="7E7E7E"/>
                </a:solidFill>
                <a:latin typeface="Calibri"/>
                <a:cs typeface="Calibri"/>
              </a:rPr>
              <a:t>degree</a:t>
            </a:r>
            <a:r>
              <a:rPr sz="2150" spc="525" dirty="0">
                <a:solidFill>
                  <a:srgbClr val="7E7E7E"/>
                </a:solidFill>
                <a:latin typeface="Calibri"/>
                <a:cs typeface="Calibri"/>
              </a:rPr>
              <a:t> </a:t>
            </a:r>
            <a:r>
              <a:rPr sz="2150" dirty="0">
                <a:solidFill>
                  <a:srgbClr val="7E7E7E"/>
                </a:solidFill>
                <a:latin typeface="Calibri"/>
                <a:cs typeface="Calibri"/>
              </a:rPr>
              <a:t>in</a:t>
            </a:r>
            <a:r>
              <a:rPr sz="2150" spc="25" dirty="0">
                <a:solidFill>
                  <a:srgbClr val="7E7E7E"/>
                </a:solidFill>
                <a:latin typeface="Calibri"/>
                <a:cs typeface="Calibri"/>
              </a:rPr>
              <a:t>  </a:t>
            </a:r>
            <a:r>
              <a:rPr sz="2150" spc="-10" dirty="0">
                <a:solidFill>
                  <a:srgbClr val="7E7E7E"/>
                </a:solidFill>
                <a:latin typeface="Calibri"/>
                <a:cs typeface="Calibri"/>
              </a:rPr>
              <a:t>Business </a:t>
            </a:r>
            <a:r>
              <a:rPr sz="2150" dirty="0">
                <a:solidFill>
                  <a:srgbClr val="7E7E7E"/>
                </a:solidFill>
                <a:latin typeface="Calibri"/>
                <a:cs typeface="Calibri"/>
              </a:rPr>
              <a:t>Management</a:t>
            </a:r>
            <a:r>
              <a:rPr sz="2150" spc="-40" dirty="0">
                <a:solidFill>
                  <a:srgbClr val="7E7E7E"/>
                </a:solidFill>
                <a:latin typeface="Calibri"/>
                <a:cs typeface="Calibri"/>
              </a:rPr>
              <a:t> </a:t>
            </a:r>
            <a:r>
              <a:rPr sz="2150" dirty="0">
                <a:solidFill>
                  <a:srgbClr val="7E7E7E"/>
                </a:solidFill>
                <a:latin typeface="Calibri"/>
                <a:cs typeface="Calibri"/>
              </a:rPr>
              <a:t>–</a:t>
            </a:r>
            <a:r>
              <a:rPr sz="2150" spc="-30" dirty="0">
                <a:solidFill>
                  <a:srgbClr val="7E7E7E"/>
                </a:solidFill>
                <a:latin typeface="Calibri"/>
                <a:cs typeface="Calibri"/>
              </a:rPr>
              <a:t> </a:t>
            </a:r>
            <a:r>
              <a:rPr sz="2150" dirty="0">
                <a:solidFill>
                  <a:srgbClr val="7E7E7E"/>
                </a:solidFill>
                <a:latin typeface="Calibri"/>
                <a:cs typeface="Calibri"/>
              </a:rPr>
              <a:t>He</a:t>
            </a:r>
            <a:r>
              <a:rPr sz="2150" spc="-15" dirty="0">
                <a:solidFill>
                  <a:srgbClr val="7E7E7E"/>
                </a:solidFill>
                <a:latin typeface="Calibri"/>
                <a:cs typeface="Calibri"/>
              </a:rPr>
              <a:t> </a:t>
            </a:r>
            <a:r>
              <a:rPr sz="2150" dirty="0">
                <a:solidFill>
                  <a:srgbClr val="7E7E7E"/>
                </a:solidFill>
                <a:latin typeface="Calibri"/>
                <a:cs typeface="Calibri"/>
              </a:rPr>
              <a:t>has</a:t>
            </a:r>
            <a:r>
              <a:rPr sz="2150" spc="-25" dirty="0">
                <a:solidFill>
                  <a:srgbClr val="7E7E7E"/>
                </a:solidFill>
                <a:latin typeface="Calibri"/>
                <a:cs typeface="Calibri"/>
              </a:rPr>
              <a:t> </a:t>
            </a:r>
            <a:r>
              <a:rPr sz="2150" dirty="0">
                <a:solidFill>
                  <a:srgbClr val="7E7E7E"/>
                </a:solidFill>
                <a:latin typeface="Calibri"/>
                <a:cs typeface="Calibri"/>
              </a:rPr>
              <a:t>majored</a:t>
            </a:r>
            <a:r>
              <a:rPr sz="2150" spc="-35" dirty="0">
                <a:solidFill>
                  <a:srgbClr val="7E7E7E"/>
                </a:solidFill>
                <a:latin typeface="Calibri"/>
                <a:cs typeface="Calibri"/>
              </a:rPr>
              <a:t> </a:t>
            </a:r>
            <a:r>
              <a:rPr sz="2150" dirty="0">
                <a:solidFill>
                  <a:srgbClr val="7E7E7E"/>
                </a:solidFill>
                <a:latin typeface="Calibri"/>
                <a:cs typeface="Calibri"/>
              </a:rPr>
              <a:t>in</a:t>
            </a:r>
            <a:r>
              <a:rPr sz="2150" spc="-15" dirty="0">
                <a:solidFill>
                  <a:srgbClr val="7E7E7E"/>
                </a:solidFill>
                <a:latin typeface="Calibri"/>
                <a:cs typeface="Calibri"/>
              </a:rPr>
              <a:t> </a:t>
            </a:r>
            <a:r>
              <a:rPr sz="2150" dirty="0">
                <a:solidFill>
                  <a:srgbClr val="7E7E7E"/>
                </a:solidFill>
                <a:latin typeface="Calibri"/>
                <a:cs typeface="Calibri"/>
              </a:rPr>
              <a:t>Finance,</a:t>
            </a:r>
            <a:r>
              <a:rPr sz="2150" spc="-20" dirty="0">
                <a:solidFill>
                  <a:srgbClr val="7E7E7E"/>
                </a:solidFill>
                <a:latin typeface="Calibri"/>
                <a:cs typeface="Calibri"/>
              </a:rPr>
              <a:t> </a:t>
            </a:r>
            <a:r>
              <a:rPr sz="2150" dirty="0">
                <a:solidFill>
                  <a:srgbClr val="7E7E7E"/>
                </a:solidFill>
                <a:latin typeface="Calibri"/>
                <a:cs typeface="Calibri"/>
              </a:rPr>
              <a:t>Accounting</a:t>
            </a:r>
            <a:r>
              <a:rPr sz="2150" spc="-10" dirty="0">
                <a:solidFill>
                  <a:srgbClr val="7E7E7E"/>
                </a:solidFill>
                <a:latin typeface="Calibri"/>
                <a:cs typeface="Calibri"/>
              </a:rPr>
              <a:t> </a:t>
            </a:r>
            <a:r>
              <a:rPr sz="2150" dirty="0">
                <a:solidFill>
                  <a:srgbClr val="7E7E7E"/>
                </a:solidFill>
                <a:latin typeface="Calibri"/>
                <a:cs typeface="Calibri"/>
              </a:rPr>
              <a:t>and</a:t>
            </a:r>
            <a:r>
              <a:rPr sz="2150" spc="-25" dirty="0">
                <a:solidFill>
                  <a:srgbClr val="7E7E7E"/>
                </a:solidFill>
                <a:latin typeface="Calibri"/>
                <a:cs typeface="Calibri"/>
              </a:rPr>
              <a:t> </a:t>
            </a:r>
            <a:r>
              <a:rPr sz="2150" dirty="0">
                <a:solidFill>
                  <a:srgbClr val="7E7E7E"/>
                </a:solidFill>
                <a:latin typeface="Calibri"/>
                <a:cs typeface="Calibri"/>
              </a:rPr>
              <a:t>Management</a:t>
            </a:r>
            <a:r>
              <a:rPr sz="2150" spc="-40" dirty="0">
                <a:solidFill>
                  <a:srgbClr val="7E7E7E"/>
                </a:solidFill>
                <a:latin typeface="Calibri"/>
                <a:cs typeface="Calibri"/>
              </a:rPr>
              <a:t> </a:t>
            </a:r>
            <a:r>
              <a:rPr sz="2150" dirty="0">
                <a:solidFill>
                  <a:srgbClr val="7E7E7E"/>
                </a:solidFill>
                <a:latin typeface="Calibri"/>
                <a:cs typeface="Calibri"/>
              </a:rPr>
              <a:t>with</a:t>
            </a:r>
            <a:r>
              <a:rPr sz="2150" spc="-5" dirty="0">
                <a:solidFill>
                  <a:srgbClr val="7E7E7E"/>
                </a:solidFill>
                <a:latin typeface="Calibri"/>
                <a:cs typeface="Calibri"/>
              </a:rPr>
              <a:t> </a:t>
            </a:r>
            <a:r>
              <a:rPr sz="2150" dirty="0">
                <a:solidFill>
                  <a:srgbClr val="7E7E7E"/>
                </a:solidFill>
                <a:latin typeface="Calibri"/>
                <a:cs typeface="Calibri"/>
              </a:rPr>
              <a:t>Minors</a:t>
            </a:r>
            <a:r>
              <a:rPr sz="2150" spc="-30" dirty="0">
                <a:solidFill>
                  <a:srgbClr val="7E7E7E"/>
                </a:solidFill>
                <a:latin typeface="Calibri"/>
                <a:cs typeface="Calibri"/>
              </a:rPr>
              <a:t> </a:t>
            </a:r>
            <a:r>
              <a:rPr sz="2150" dirty="0">
                <a:solidFill>
                  <a:srgbClr val="7E7E7E"/>
                </a:solidFill>
                <a:latin typeface="Calibri"/>
                <a:cs typeface="Calibri"/>
              </a:rPr>
              <a:t>in</a:t>
            </a:r>
            <a:r>
              <a:rPr sz="2150" spc="-15" dirty="0">
                <a:solidFill>
                  <a:srgbClr val="7E7E7E"/>
                </a:solidFill>
                <a:latin typeface="Calibri"/>
                <a:cs typeface="Calibri"/>
              </a:rPr>
              <a:t> </a:t>
            </a:r>
            <a:r>
              <a:rPr sz="2150" dirty="0">
                <a:solidFill>
                  <a:srgbClr val="7E7E7E"/>
                </a:solidFill>
                <a:latin typeface="Calibri"/>
                <a:cs typeface="Calibri"/>
              </a:rPr>
              <a:t>Organizational</a:t>
            </a:r>
            <a:r>
              <a:rPr sz="2150" spc="-15" dirty="0">
                <a:solidFill>
                  <a:srgbClr val="7E7E7E"/>
                </a:solidFill>
                <a:latin typeface="Calibri"/>
                <a:cs typeface="Calibri"/>
              </a:rPr>
              <a:t> </a:t>
            </a:r>
            <a:r>
              <a:rPr sz="2150" spc="-10" dirty="0">
                <a:solidFill>
                  <a:srgbClr val="7E7E7E"/>
                </a:solidFill>
                <a:latin typeface="Calibri"/>
                <a:cs typeface="Calibri"/>
              </a:rPr>
              <a:t>Psychology.</a:t>
            </a:r>
            <a:endParaRPr sz="2150" dirty="0">
              <a:latin typeface="Calibri"/>
              <a:cs typeface="Calibri"/>
            </a:endParaRPr>
          </a:p>
        </p:txBody>
      </p:sp>
      <p:grpSp>
        <p:nvGrpSpPr>
          <p:cNvPr id="5" name="object 11">
            <a:extLst>
              <a:ext uri="{FF2B5EF4-FFF2-40B4-BE49-F238E27FC236}">
                <a16:creationId xmlns:a16="http://schemas.microsoft.com/office/drawing/2014/main" id="{E3362D89-91F4-E2E9-1091-47A2902FF6A4}"/>
              </a:ext>
            </a:extLst>
          </p:cNvPr>
          <p:cNvGrpSpPr/>
          <p:nvPr/>
        </p:nvGrpSpPr>
        <p:grpSpPr>
          <a:xfrm>
            <a:off x="0" y="7976615"/>
            <a:ext cx="14630400" cy="253365"/>
            <a:chOff x="0" y="7976615"/>
            <a:chExt cx="14630400" cy="253365"/>
          </a:xfrm>
        </p:grpSpPr>
        <p:sp>
          <p:nvSpPr>
            <p:cNvPr id="6" name="object 12">
              <a:extLst>
                <a:ext uri="{FF2B5EF4-FFF2-40B4-BE49-F238E27FC236}">
                  <a16:creationId xmlns:a16="http://schemas.microsoft.com/office/drawing/2014/main" id="{FBA8514A-ED5E-E348-BDDC-D85358489721}"/>
                </a:ext>
              </a:extLst>
            </p:cNvPr>
            <p:cNvSpPr/>
            <p:nvPr/>
          </p:nvSpPr>
          <p:spPr>
            <a:xfrm>
              <a:off x="0" y="7976615"/>
              <a:ext cx="8583295" cy="251460"/>
            </a:xfrm>
            <a:custGeom>
              <a:avLst/>
              <a:gdLst/>
              <a:ahLst/>
              <a:cxnLst/>
              <a:rect l="l" t="t" r="r" b="b"/>
              <a:pathLst>
                <a:path w="8583295" h="251459">
                  <a:moveTo>
                    <a:pt x="8583168" y="0"/>
                  </a:moveTo>
                  <a:lnTo>
                    <a:pt x="0" y="0"/>
                  </a:lnTo>
                  <a:lnTo>
                    <a:pt x="0" y="251460"/>
                  </a:lnTo>
                  <a:lnTo>
                    <a:pt x="8583168" y="251460"/>
                  </a:lnTo>
                  <a:lnTo>
                    <a:pt x="8583168" y="0"/>
                  </a:lnTo>
                  <a:close/>
                </a:path>
              </a:pathLst>
            </a:custGeom>
            <a:solidFill>
              <a:srgbClr val="844DEE"/>
            </a:solidFill>
          </p:spPr>
          <p:txBody>
            <a:bodyPr wrap="square" lIns="0" tIns="0" rIns="0" bIns="0" rtlCol="0"/>
            <a:lstStyle/>
            <a:p>
              <a:endParaRPr/>
            </a:p>
          </p:txBody>
        </p:sp>
        <p:sp>
          <p:nvSpPr>
            <p:cNvPr id="7" name="object 13">
              <a:extLst>
                <a:ext uri="{FF2B5EF4-FFF2-40B4-BE49-F238E27FC236}">
                  <a16:creationId xmlns:a16="http://schemas.microsoft.com/office/drawing/2014/main" id="{6BA4FC3A-B58A-0F4F-CFB5-D26C4C8EEADA}"/>
                </a:ext>
              </a:extLst>
            </p:cNvPr>
            <p:cNvSpPr/>
            <p:nvPr/>
          </p:nvSpPr>
          <p:spPr>
            <a:xfrm>
              <a:off x="8581643" y="7976615"/>
              <a:ext cx="6049010" cy="253365"/>
            </a:xfrm>
            <a:custGeom>
              <a:avLst/>
              <a:gdLst/>
              <a:ahLst/>
              <a:cxnLst/>
              <a:rect l="l" t="t" r="r" b="b"/>
              <a:pathLst>
                <a:path w="6049009" h="253365">
                  <a:moveTo>
                    <a:pt x="6048756" y="0"/>
                  </a:moveTo>
                  <a:lnTo>
                    <a:pt x="0" y="0"/>
                  </a:lnTo>
                  <a:lnTo>
                    <a:pt x="0" y="252984"/>
                  </a:lnTo>
                  <a:lnTo>
                    <a:pt x="6048756" y="252984"/>
                  </a:lnTo>
                  <a:lnTo>
                    <a:pt x="6048756" y="0"/>
                  </a:lnTo>
                  <a:close/>
                </a:path>
              </a:pathLst>
            </a:custGeom>
            <a:solidFill>
              <a:srgbClr val="00D7B8"/>
            </a:solidFill>
          </p:spPr>
          <p:txBody>
            <a:bodyPr wrap="square" lIns="0" tIns="0" rIns="0" bIns="0" rtlCol="0"/>
            <a:lstStyle/>
            <a:p>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8B866-3446-754C-D4B4-D97C62ED30A3}"/>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A1A4BA7A-00D9-2523-CD2D-2BB13C5191A4}"/>
              </a:ext>
            </a:extLst>
          </p:cNvPr>
          <p:cNvPicPr/>
          <p:nvPr/>
        </p:nvPicPr>
        <p:blipFill>
          <a:blip r:embed="rId2" cstate="print"/>
          <a:stretch>
            <a:fillRect/>
          </a:stretch>
        </p:blipFill>
        <p:spPr>
          <a:xfrm>
            <a:off x="11092418" y="560751"/>
            <a:ext cx="2593880" cy="502331"/>
          </a:xfrm>
          <a:prstGeom prst="rect">
            <a:avLst/>
          </a:prstGeom>
        </p:spPr>
      </p:pic>
      <p:sp>
        <p:nvSpPr>
          <p:cNvPr id="3" name="object 3">
            <a:extLst>
              <a:ext uri="{FF2B5EF4-FFF2-40B4-BE49-F238E27FC236}">
                <a16:creationId xmlns:a16="http://schemas.microsoft.com/office/drawing/2014/main" id="{3134D60E-FB2E-15CD-311E-F93D1DDE87F2}"/>
              </a:ext>
            </a:extLst>
          </p:cNvPr>
          <p:cNvSpPr txBox="1">
            <a:spLocks noGrp="1"/>
          </p:cNvSpPr>
          <p:nvPr>
            <p:ph type="title"/>
          </p:nvPr>
        </p:nvSpPr>
        <p:spPr>
          <a:xfrm>
            <a:off x="-2817072" y="452010"/>
            <a:ext cx="11625300" cy="719811"/>
          </a:xfrm>
          <a:prstGeom prst="rect">
            <a:avLst/>
          </a:prstGeom>
        </p:spPr>
        <p:txBody>
          <a:bodyPr vert="horz" wrap="square" lIns="0" tIns="80390" rIns="0" bIns="0" rtlCol="0">
            <a:spAutoFit/>
          </a:bodyPr>
          <a:lstStyle/>
          <a:p>
            <a:pPr marL="56515">
              <a:lnSpc>
                <a:spcPct val="100000"/>
              </a:lnSpc>
              <a:spcBef>
                <a:spcPts val="105"/>
              </a:spcBef>
            </a:pPr>
            <a:r>
              <a:rPr sz="4150" b="1" dirty="0">
                <a:latin typeface="Arial"/>
                <a:cs typeface="Arial"/>
              </a:rPr>
              <a:t>Our</a:t>
            </a:r>
            <a:r>
              <a:rPr sz="4150" b="1" spc="-195" dirty="0">
                <a:latin typeface="Arial"/>
                <a:cs typeface="Arial"/>
              </a:rPr>
              <a:t> </a:t>
            </a:r>
            <a:r>
              <a:rPr lang="en-US" sz="4150" b="1" spc="-50" dirty="0">
                <a:latin typeface="Arial"/>
                <a:cs typeface="Arial"/>
              </a:rPr>
              <a:t>Leadership</a:t>
            </a:r>
            <a:r>
              <a:rPr sz="4150" b="1" spc="-195" dirty="0">
                <a:latin typeface="Arial"/>
                <a:cs typeface="Arial"/>
              </a:rPr>
              <a:t> </a:t>
            </a:r>
            <a:r>
              <a:rPr sz="4150" b="1" spc="-20" dirty="0">
                <a:latin typeface="Arial"/>
                <a:cs typeface="Arial"/>
              </a:rPr>
              <a:t>Team</a:t>
            </a:r>
            <a:endParaRPr sz="4150" dirty="0">
              <a:latin typeface="Arial"/>
              <a:cs typeface="Arial"/>
            </a:endParaRPr>
          </a:p>
        </p:txBody>
      </p:sp>
      <p:grpSp>
        <p:nvGrpSpPr>
          <p:cNvPr id="5" name="object 11">
            <a:extLst>
              <a:ext uri="{FF2B5EF4-FFF2-40B4-BE49-F238E27FC236}">
                <a16:creationId xmlns:a16="http://schemas.microsoft.com/office/drawing/2014/main" id="{5279D5E7-961C-BB3E-3BDE-1A183322539A}"/>
              </a:ext>
            </a:extLst>
          </p:cNvPr>
          <p:cNvGrpSpPr/>
          <p:nvPr/>
        </p:nvGrpSpPr>
        <p:grpSpPr>
          <a:xfrm>
            <a:off x="0" y="7976615"/>
            <a:ext cx="14630400" cy="253365"/>
            <a:chOff x="0" y="7976615"/>
            <a:chExt cx="14630400" cy="253365"/>
          </a:xfrm>
        </p:grpSpPr>
        <p:sp>
          <p:nvSpPr>
            <p:cNvPr id="6" name="object 12">
              <a:extLst>
                <a:ext uri="{FF2B5EF4-FFF2-40B4-BE49-F238E27FC236}">
                  <a16:creationId xmlns:a16="http://schemas.microsoft.com/office/drawing/2014/main" id="{D6D55272-BED5-CD7E-89C5-81A2A891CBE7}"/>
                </a:ext>
              </a:extLst>
            </p:cNvPr>
            <p:cNvSpPr/>
            <p:nvPr/>
          </p:nvSpPr>
          <p:spPr>
            <a:xfrm>
              <a:off x="0" y="7976615"/>
              <a:ext cx="8583295" cy="251460"/>
            </a:xfrm>
            <a:custGeom>
              <a:avLst/>
              <a:gdLst/>
              <a:ahLst/>
              <a:cxnLst/>
              <a:rect l="l" t="t" r="r" b="b"/>
              <a:pathLst>
                <a:path w="8583295" h="251459">
                  <a:moveTo>
                    <a:pt x="8583168" y="0"/>
                  </a:moveTo>
                  <a:lnTo>
                    <a:pt x="0" y="0"/>
                  </a:lnTo>
                  <a:lnTo>
                    <a:pt x="0" y="251460"/>
                  </a:lnTo>
                  <a:lnTo>
                    <a:pt x="8583168" y="251460"/>
                  </a:lnTo>
                  <a:lnTo>
                    <a:pt x="8583168" y="0"/>
                  </a:lnTo>
                  <a:close/>
                </a:path>
              </a:pathLst>
            </a:custGeom>
            <a:solidFill>
              <a:srgbClr val="844DEE"/>
            </a:solidFill>
          </p:spPr>
          <p:txBody>
            <a:bodyPr wrap="square" lIns="0" tIns="0" rIns="0" bIns="0" rtlCol="0"/>
            <a:lstStyle/>
            <a:p>
              <a:endParaRPr/>
            </a:p>
          </p:txBody>
        </p:sp>
        <p:sp>
          <p:nvSpPr>
            <p:cNvPr id="7" name="object 13">
              <a:extLst>
                <a:ext uri="{FF2B5EF4-FFF2-40B4-BE49-F238E27FC236}">
                  <a16:creationId xmlns:a16="http://schemas.microsoft.com/office/drawing/2014/main" id="{28226158-D3DA-B6BB-B725-6B0D3606E1E2}"/>
                </a:ext>
              </a:extLst>
            </p:cNvPr>
            <p:cNvSpPr/>
            <p:nvPr/>
          </p:nvSpPr>
          <p:spPr>
            <a:xfrm>
              <a:off x="8581643" y="7976615"/>
              <a:ext cx="6049010" cy="253365"/>
            </a:xfrm>
            <a:custGeom>
              <a:avLst/>
              <a:gdLst/>
              <a:ahLst/>
              <a:cxnLst/>
              <a:rect l="l" t="t" r="r" b="b"/>
              <a:pathLst>
                <a:path w="6049009" h="253365">
                  <a:moveTo>
                    <a:pt x="6048756" y="0"/>
                  </a:moveTo>
                  <a:lnTo>
                    <a:pt x="0" y="0"/>
                  </a:lnTo>
                  <a:lnTo>
                    <a:pt x="0" y="252984"/>
                  </a:lnTo>
                  <a:lnTo>
                    <a:pt x="6048756" y="252984"/>
                  </a:lnTo>
                  <a:lnTo>
                    <a:pt x="6048756" y="0"/>
                  </a:lnTo>
                  <a:close/>
                </a:path>
              </a:pathLst>
            </a:custGeom>
            <a:solidFill>
              <a:srgbClr val="00D7B8"/>
            </a:solidFill>
          </p:spPr>
          <p:txBody>
            <a:bodyPr wrap="square" lIns="0" tIns="0" rIns="0" bIns="0" rtlCol="0"/>
            <a:lstStyle/>
            <a:p>
              <a:endParaRPr/>
            </a:p>
          </p:txBody>
        </p:sp>
      </p:grpSp>
      <p:sp>
        <p:nvSpPr>
          <p:cNvPr id="4" name="object 3">
            <a:extLst>
              <a:ext uri="{FF2B5EF4-FFF2-40B4-BE49-F238E27FC236}">
                <a16:creationId xmlns:a16="http://schemas.microsoft.com/office/drawing/2014/main" id="{8A3311D2-4C7A-C65F-3CDB-36CB4A7A46F1}"/>
              </a:ext>
            </a:extLst>
          </p:cNvPr>
          <p:cNvSpPr txBox="1"/>
          <p:nvPr/>
        </p:nvSpPr>
        <p:spPr>
          <a:xfrm>
            <a:off x="531063" y="1752386"/>
            <a:ext cx="13498830" cy="4453890"/>
          </a:xfrm>
          <a:prstGeom prst="rect">
            <a:avLst/>
          </a:prstGeom>
        </p:spPr>
        <p:txBody>
          <a:bodyPr vert="horz" wrap="square" lIns="0" tIns="13970" rIns="0" bIns="0" rtlCol="0">
            <a:spAutoFit/>
          </a:bodyPr>
          <a:lstStyle/>
          <a:p>
            <a:pPr marL="12700" algn="just">
              <a:lnSpc>
                <a:spcPct val="100000"/>
              </a:lnSpc>
              <a:spcBef>
                <a:spcPts val="110"/>
              </a:spcBef>
            </a:pPr>
            <a:r>
              <a:rPr sz="2150" b="1" dirty="0">
                <a:solidFill>
                  <a:srgbClr val="7E7E7E"/>
                </a:solidFill>
                <a:latin typeface="Calibri"/>
                <a:cs typeface="Calibri"/>
              </a:rPr>
              <a:t>Muhammad</a:t>
            </a:r>
            <a:r>
              <a:rPr sz="2150" b="1" spc="5" dirty="0">
                <a:solidFill>
                  <a:srgbClr val="7E7E7E"/>
                </a:solidFill>
                <a:latin typeface="Calibri"/>
                <a:cs typeface="Calibri"/>
              </a:rPr>
              <a:t> </a:t>
            </a:r>
            <a:r>
              <a:rPr sz="2150" b="1" spc="-25" dirty="0">
                <a:solidFill>
                  <a:srgbClr val="7E7E7E"/>
                </a:solidFill>
                <a:latin typeface="Calibri"/>
                <a:cs typeface="Calibri"/>
              </a:rPr>
              <a:t>Ali</a:t>
            </a:r>
            <a:endParaRPr sz="2150" dirty="0">
              <a:latin typeface="Calibri"/>
              <a:cs typeface="Calibri"/>
            </a:endParaRPr>
          </a:p>
          <a:p>
            <a:pPr marL="12700" marR="5080" algn="just">
              <a:lnSpc>
                <a:spcPct val="101099"/>
              </a:lnSpc>
              <a:spcBef>
                <a:spcPts val="2310"/>
              </a:spcBef>
            </a:pPr>
            <a:r>
              <a:rPr sz="1900" dirty="0">
                <a:solidFill>
                  <a:srgbClr val="7E7E7E"/>
                </a:solidFill>
                <a:latin typeface="Calibri"/>
                <a:cs typeface="Calibri"/>
              </a:rPr>
              <a:t>Muhammad</a:t>
            </a:r>
            <a:r>
              <a:rPr sz="1900" spc="315" dirty="0">
                <a:solidFill>
                  <a:srgbClr val="7E7E7E"/>
                </a:solidFill>
                <a:latin typeface="Calibri"/>
                <a:cs typeface="Calibri"/>
              </a:rPr>
              <a:t> </a:t>
            </a:r>
            <a:r>
              <a:rPr sz="1900" dirty="0">
                <a:solidFill>
                  <a:srgbClr val="7E7E7E"/>
                </a:solidFill>
                <a:latin typeface="Calibri"/>
                <a:cs typeface="Calibri"/>
              </a:rPr>
              <a:t>Ali</a:t>
            </a:r>
            <a:r>
              <a:rPr sz="1900" spc="320" dirty="0">
                <a:solidFill>
                  <a:srgbClr val="7E7E7E"/>
                </a:solidFill>
                <a:latin typeface="Calibri"/>
                <a:cs typeface="Calibri"/>
              </a:rPr>
              <a:t> </a:t>
            </a:r>
            <a:r>
              <a:rPr sz="1900" dirty="0">
                <a:solidFill>
                  <a:srgbClr val="7E7E7E"/>
                </a:solidFill>
                <a:latin typeface="Calibri"/>
                <a:cs typeface="Calibri"/>
              </a:rPr>
              <a:t>comes</a:t>
            </a:r>
            <a:r>
              <a:rPr sz="1900" spc="315" dirty="0">
                <a:solidFill>
                  <a:srgbClr val="7E7E7E"/>
                </a:solidFill>
                <a:latin typeface="Calibri"/>
                <a:cs typeface="Calibri"/>
              </a:rPr>
              <a:t> </a:t>
            </a:r>
            <a:r>
              <a:rPr sz="1900" dirty="0">
                <a:solidFill>
                  <a:srgbClr val="7E7E7E"/>
                </a:solidFill>
                <a:latin typeface="Calibri"/>
                <a:cs typeface="Calibri"/>
              </a:rPr>
              <a:t>with</a:t>
            </a:r>
            <a:r>
              <a:rPr sz="1900" spc="310" dirty="0">
                <a:solidFill>
                  <a:srgbClr val="7E7E7E"/>
                </a:solidFill>
                <a:latin typeface="Calibri"/>
                <a:cs typeface="Calibri"/>
              </a:rPr>
              <a:t> </a:t>
            </a:r>
            <a:r>
              <a:rPr sz="1900" dirty="0">
                <a:solidFill>
                  <a:srgbClr val="7E7E7E"/>
                </a:solidFill>
                <a:latin typeface="Calibri"/>
                <a:cs typeface="Calibri"/>
              </a:rPr>
              <a:t>substantial</a:t>
            </a:r>
            <a:r>
              <a:rPr sz="1900" spc="300" dirty="0">
                <a:solidFill>
                  <a:srgbClr val="7E7E7E"/>
                </a:solidFill>
                <a:latin typeface="Calibri"/>
                <a:cs typeface="Calibri"/>
              </a:rPr>
              <a:t> </a:t>
            </a:r>
            <a:r>
              <a:rPr sz="1900" dirty="0">
                <a:solidFill>
                  <a:srgbClr val="7E7E7E"/>
                </a:solidFill>
                <a:latin typeface="Calibri"/>
                <a:cs typeface="Calibri"/>
              </a:rPr>
              <a:t>experience</a:t>
            </a:r>
            <a:r>
              <a:rPr sz="1900" spc="305" dirty="0">
                <a:solidFill>
                  <a:srgbClr val="7E7E7E"/>
                </a:solidFill>
                <a:latin typeface="Calibri"/>
                <a:cs typeface="Calibri"/>
              </a:rPr>
              <a:t> </a:t>
            </a:r>
            <a:r>
              <a:rPr sz="1900" dirty="0">
                <a:solidFill>
                  <a:srgbClr val="7E7E7E"/>
                </a:solidFill>
                <a:latin typeface="Calibri"/>
                <a:cs typeface="Calibri"/>
              </a:rPr>
              <a:t>of</a:t>
            </a:r>
            <a:r>
              <a:rPr sz="1900" spc="310" dirty="0">
                <a:solidFill>
                  <a:srgbClr val="7E7E7E"/>
                </a:solidFill>
                <a:latin typeface="Calibri"/>
                <a:cs typeface="Calibri"/>
              </a:rPr>
              <a:t> </a:t>
            </a:r>
            <a:r>
              <a:rPr sz="1900" dirty="0">
                <a:solidFill>
                  <a:srgbClr val="7E7E7E"/>
                </a:solidFill>
                <a:latin typeface="Calibri"/>
                <a:cs typeface="Calibri"/>
              </a:rPr>
              <a:t>working</a:t>
            </a:r>
            <a:r>
              <a:rPr sz="1900" spc="295" dirty="0">
                <a:solidFill>
                  <a:srgbClr val="7E7E7E"/>
                </a:solidFill>
                <a:latin typeface="Calibri"/>
                <a:cs typeface="Calibri"/>
              </a:rPr>
              <a:t> </a:t>
            </a:r>
            <a:r>
              <a:rPr sz="1900" dirty="0">
                <a:solidFill>
                  <a:srgbClr val="7E7E7E"/>
                </a:solidFill>
                <a:latin typeface="Calibri"/>
                <a:cs typeface="Calibri"/>
              </a:rPr>
              <a:t>in</a:t>
            </a:r>
            <a:r>
              <a:rPr sz="1900" spc="315" dirty="0">
                <a:solidFill>
                  <a:srgbClr val="7E7E7E"/>
                </a:solidFill>
                <a:latin typeface="Calibri"/>
                <a:cs typeface="Calibri"/>
              </a:rPr>
              <a:t> </a:t>
            </a:r>
            <a:r>
              <a:rPr sz="1900" dirty="0">
                <a:solidFill>
                  <a:srgbClr val="7E7E7E"/>
                </a:solidFill>
                <a:latin typeface="Calibri"/>
                <a:cs typeface="Calibri"/>
              </a:rPr>
              <a:t>the</a:t>
            </a:r>
            <a:r>
              <a:rPr sz="1900" spc="315" dirty="0">
                <a:solidFill>
                  <a:srgbClr val="7E7E7E"/>
                </a:solidFill>
                <a:latin typeface="Calibri"/>
                <a:cs typeface="Calibri"/>
              </a:rPr>
              <a:t> </a:t>
            </a:r>
            <a:r>
              <a:rPr sz="1900" dirty="0">
                <a:solidFill>
                  <a:srgbClr val="7E7E7E"/>
                </a:solidFill>
                <a:latin typeface="Calibri"/>
                <a:cs typeface="Calibri"/>
              </a:rPr>
              <a:t>recruiting</a:t>
            </a:r>
            <a:r>
              <a:rPr sz="1900" spc="310" dirty="0">
                <a:solidFill>
                  <a:srgbClr val="7E7E7E"/>
                </a:solidFill>
                <a:latin typeface="Calibri"/>
                <a:cs typeface="Calibri"/>
              </a:rPr>
              <a:t> </a:t>
            </a:r>
            <a:r>
              <a:rPr sz="1900" dirty="0">
                <a:solidFill>
                  <a:srgbClr val="7E7E7E"/>
                </a:solidFill>
                <a:latin typeface="Calibri"/>
                <a:cs typeface="Calibri"/>
              </a:rPr>
              <a:t>industry.</a:t>
            </a:r>
            <a:r>
              <a:rPr sz="1900" spc="310" dirty="0">
                <a:solidFill>
                  <a:srgbClr val="7E7E7E"/>
                </a:solidFill>
                <a:latin typeface="Calibri"/>
                <a:cs typeface="Calibri"/>
              </a:rPr>
              <a:t> </a:t>
            </a:r>
            <a:r>
              <a:rPr sz="1900" dirty="0">
                <a:solidFill>
                  <a:srgbClr val="7E7E7E"/>
                </a:solidFill>
                <a:latin typeface="Calibri"/>
                <a:cs typeface="Calibri"/>
              </a:rPr>
              <a:t>He</a:t>
            </a:r>
            <a:r>
              <a:rPr sz="1900" spc="315" dirty="0">
                <a:solidFill>
                  <a:srgbClr val="7E7E7E"/>
                </a:solidFill>
                <a:latin typeface="Calibri"/>
                <a:cs typeface="Calibri"/>
              </a:rPr>
              <a:t> </a:t>
            </a:r>
            <a:r>
              <a:rPr sz="1900" dirty="0">
                <a:solidFill>
                  <a:srgbClr val="7E7E7E"/>
                </a:solidFill>
                <a:latin typeface="Calibri"/>
                <a:cs typeface="Calibri"/>
              </a:rPr>
              <a:t>started</a:t>
            </a:r>
            <a:r>
              <a:rPr sz="1900" spc="315" dirty="0">
                <a:solidFill>
                  <a:srgbClr val="7E7E7E"/>
                </a:solidFill>
                <a:latin typeface="Calibri"/>
                <a:cs typeface="Calibri"/>
              </a:rPr>
              <a:t> </a:t>
            </a:r>
            <a:r>
              <a:rPr sz="1900" dirty="0">
                <a:solidFill>
                  <a:srgbClr val="7E7E7E"/>
                </a:solidFill>
                <a:latin typeface="Calibri"/>
                <a:cs typeface="Calibri"/>
              </a:rPr>
              <a:t>his</a:t>
            </a:r>
            <a:r>
              <a:rPr sz="1900" spc="305" dirty="0">
                <a:solidFill>
                  <a:srgbClr val="7E7E7E"/>
                </a:solidFill>
                <a:latin typeface="Calibri"/>
                <a:cs typeface="Calibri"/>
              </a:rPr>
              <a:t> </a:t>
            </a:r>
            <a:r>
              <a:rPr sz="1900" dirty="0">
                <a:solidFill>
                  <a:srgbClr val="7E7E7E"/>
                </a:solidFill>
                <a:latin typeface="Calibri"/>
                <a:cs typeface="Calibri"/>
              </a:rPr>
              <a:t>career</a:t>
            </a:r>
            <a:r>
              <a:rPr sz="1900" spc="310" dirty="0">
                <a:solidFill>
                  <a:srgbClr val="7E7E7E"/>
                </a:solidFill>
                <a:latin typeface="Calibri"/>
                <a:cs typeface="Calibri"/>
              </a:rPr>
              <a:t> </a:t>
            </a:r>
            <a:r>
              <a:rPr sz="1900" dirty="0">
                <a:solidFill>
                  <a:srgbClr val="7E7E7E"/>
                </a:solidFill>
                <a:latin typeface="Calibri"/>
                <a:cs typeface="Calibri"/>
              </a:rPr>
              <a:t>at</a:t>
            </a:r>
            <a:r>
              <a:rPr sz="1900" spc="315" dirty="0">
                <a:solidFill>
                  <a:srgbClr val="7E7E7E"/>
                </a:solidFill>
                <a:latin typeface="Calibri"/>
                <a:cs typeface="Calibri"/>
              </a:rPr>
              <a:t> </a:t>
            </a:r>
            <a:r>
              <a:rPr sz="1900" dirty="0">
                <a:solidFill>
                  <a:srgbClr val="7E7E7E"/>
                </a:solidFill>
                <a:latin typeface="Calibri"/>
                <a:cs typeface="Calibri"/>
              </a:rPr>
              <a:t>HRSG</a:t>
            </a:r>
            <a:r>
              <a:rPr sz="1900" spc="305" dirty="0">
                <a:solidFill>
                  <a:srgbClr val="7E7E7E"/>
                </a:solidFill>
                <a:latin typeface="Calibri"/>
                <a:cs typeface="Calibri"/>
              </a:rPr>
              <a:t> </a:t>
            </a:r>
            <a:r>
              <a:rPr sz="1900" spc="-10" dirty="0">
                <a:solidFill>
                  <a:srgbClr val="7E7E7E"/>
                </a:solidFill>
                <a:latin typeface="Calibri"/>
                <a:cs typeface="Calibri"/>
              </a:rPr>
              <a:t>Recruiting, </a:t>
            </a:r>
            <a:r>
              <a:rPr sz="1900" dirty="0">
                <a:solidFill>
                  <a:srgbClr val="7E7E7E"/>
                </a:solidFill>
                <a:latin typeface="Calibri"/>
                <a:cs typeface="Calibri"/>
              </a:rPr>
              <a:t>where</a:t>
            </a:r>
            <a:r>
              <a:rPr sz="1900" spc="105" dirty="0">
                <a:solidFill>
                  <a:srgbClr val="7E7E7E"/>
                </a:solidFill>
                <a:latin typeface="Calibri"/>
                <a:cs typeface="Calibri"/>
              </a:rPr>
              <a:t> </a:t>
            </a:r>
            <a:r>
              <a:rPr sz="1900" dirty="0">
                <a:solidFill>
                  <a:srgbClr val="7E7E7E"/>
                </a:solidFill>
                <a:latin typeface="Calibri"/>
                <a:cs typeface="Calibri"/>
              </a:rPr>
              <a:t>he</a:t>
            </a:r>
            <a:r>
              <a:rPr sz="1900" spc="105" dirty="0">
                <a:solidFill>
                  <a:srgbClr val="7E7E7E"/>
                </a:solidFill>
                <a:latin typeface="Calibri"/>
                <a:cs typeface="Calibri"/>
              </a:rPr>
              <a:t> </a:t>
            </a:r>
            <a:r>
              <a:rPr sz="1900" dirty="0">
                <a:solidFill>
                  <a:srgbClr val="7E7E7E"/>
                </a:solidFill>
                <a:latin typeface="Calibri"/>
                <a:cs typeface="Calibri"/>
              </a:rPr>
              <a:t>was</a:t>
            </a:r>
            <a:r>
              <a:rPr sz="1900" spc="114" dirty="0">
                <a:solidFill>
                  <a:srgbClr val="7E7E7E"/>
                </a:solidFill>
                <a:latin typeface="Calibri"/>
                <a:cs typeface="Calibri"/>
              </a:rPr>
              <a:t> </a:t>
            </a:r>
            <a:r>
              <a:rPr sz="1900" dirty="0">
                <a:solidFill>
                  <a:srgbClr val="7E7E7E"/>
                </a:solidFill>
                <a:latin typeface="Calibri"/>
                <a:cs typeface="Calibri"/>
              </a:rPr>
              <a:t>responsible</a:t>
            </a:r>
            <a:r>
              <a:rPr sz="1900" spc="110" dirty="0">
                <a:solidFill>
                  <a:srgbClr val="7E7E7E"/>
                </a:solidFill>
                <a:latin typeface="Calibri"/>
                <a:cs typeface="Calibri"/>
              </a:rPr>
              <a:t> </a:t>
            </a:r>
            <a:r>
              <a:rPr sz="1900" dirty="0">
                <a:solidFill>
                  <a:srgbClr val="7E7E7E"/>
                </a:solidFill>
                <a:latin typeface="Calibri"/>
                <a:cs typeface="Calibri"/>
              </a:rPr>
              <a:t>for</a:t>
            </a:r>
            <a:r>
              <a:rPr sz="1900" spc="105" dirty="0">
                <a:solidFill>
                  <a:srgbClr val="7E7E7E"/>
                </a:solidFill>
                <a:latin typeface="Calibri"/>
                <a:cs typeface="Calibri"/>
              </a:rPr>
              <a:t> </a:t>
            </a:r>
            <a:r>
              <a:rPr sz="1900" dirty="0">
                <a:solidFill>
                  <a:srgbClr val="7E7E7E"/>
                </a:solidFill>
                <a:latin typeface="Calibri"/>
                <a:cs typeface="Calibri"/>
              </a:rPr>
              <a:t>executive</a:t>
            </a:r>
            <a:r>
              <a:rPr sz="1900" spc="110" dirty="0">
                <a:solidFill>
                  <a:srgbClr val="7E7E7E"/>
                </a:solidFill>
                <a:latin typeface="Calibri"/>
                <a:cs typeface="Calibri"/>
              </a:rPr>
              <a:t> </a:t>
            </a:r>
            <a:r>
              <a:rPr sz="1900" dirty="0">
                <a:solidFill>
                  <a:srgbClr val="7E7E7E"/>
                </a:solidFill>
                <a:latin typeface="Calibri"/>
                <a:cs typeface="Calibri"/>
              </a:rPr>
              <a:t>search</a:t>
            </a:r>
            <a:r>
              <a:rPr sz="1900" spc="110" dirty="0">
                <a:solidFill>
                  <a:srgbClr val="7E7E7E"/>
                </a:solidFill>
                <a:latin typeface="Calibri"/>
                <a:cs typeface="Calibri"/>
              </a:rPr>
              <a:t> </a:t>
            </a:r>
            <a:r>
              <a:rPr sz="1900" dirty="0">
                <a:solidFill>
                  <a:srgbClr val="7E7E7E"/>
                </a:solidFill>
                <a:latin typeface="Calibri"/>
                <a:cs typeface="Calibri"/>
              </a:rPr>
              <a:t>and</a:t>
            </a:r>
            <a:r>
              <a:rPr sz="1900" spc="105" dirty="0">
                <a:solidFill>
                  <a:srgbClr val="7E7E7E"/>
                </a:solidFill>
                <a:latin typeface="Calibri"/>
                <a:cs typeface="Calibri"/>
              </a:rPr>
              <a:t> </a:t>
            </a:r>
            <a:r>
              <a:rPr sz="1900" dirty="0">
                <a:solidFill>
                  <a:srgbClr val="7E7E7E"/>
                </a:solidFill>
                <a:latin typeface="Calibri"/>
                <a:cs typeface="Calibri"/>
              </a:rPr>
              <a:t>recruitment</a:t>
            </a:r>
            <a:r>
              <a:rPr sz="1900" spc="125" dirty="0">
                <a:solidFill>
                  <a:srgbClr val="7E7E7E"/>
                </a:solidFill>
                <a:latin typeface="Calibri"/>
                <a:cs typeface="Calibri"/>
              </a:rPr>
              <a:t> </a:t>
            </a:r>
            <a:r>
              <a:rPr sz="1900" dirty="0">
                <a:solidFill>
                  <a:srgbClr val="7E7E7E"/>
                </a:solidFill>
                <a:latin typeface="Calibri"/>
                <a:cs typeface="Calibri"/>
              </a:rPr>
              <a:t>for</a:t>
            </a:r>
            <a:r>
              <a:rPr sz="1900" spc="105" dirty="0">
                <a:solidFill>
                  <a:srgbClr val="7E7E7E"/>
                </a:solidFill>
                <a:latin typeface="Calibri"/>
                <a:cs typeface="Calibri"/>
              </a:rPr>
              <a:t> </a:t>
            </a:r>
            <a:r>
              <a:rPr sz="1900" dirty="0">
                <a:solidFill>
                  <a:srgbClr val="7E7E7E"/>
                </a:solidFill>
                <a:latin typeface="Calibri"/>
                <a:cs typeface="Calibri"/>
              </a:rPr>
              <a:t>leading</a:t>
            </a:r>
            <a:r>
              <a:rPr sz="1900" spc="100" dirty="0">
                <a:solidFill>
                  <a:srgbClr val="7E7E7E"/>
                </a:solidFill>
                <a:latin typeface="Calibri"/>
                <a:cs typeface="Calibri"/>
              </a:rPr>
              <a:t> </a:t>
            </a:r>
            <a:r>
              <a:rPr sz="1900" dirty="0">
                <a:solidFill>
                  <a:srgbClr val="7E7E7E"/>
                </a:solidFill>
                <a:latin typeface="Calibri"/>
                <a:cs typeface="Calibri"/>
              </a:rPr>
              <a:t>organizations</a:t>
            </a:r>
            <a:r>
              <a:rPr sz="1900" spc="110" dirty="0">
                <a:solidFill>
                  <a:srgbClr val="7E7E7E"/>
                </a:solidFill>
                <a:latin typeface="Calibri"/>
                <a:cs typeface="Calibri"/>
              </a:rPr>
              <a:t> </a:t>
            </a:r>
            <a:r>
              <a:rPr sz="1900" dirty="0">
                <a:solidFill>
                  <a:srgbClr val="7E7E7E"/>
                </a:solidFill>
                <a:latin typeface="Calibri"/>
                <a:cs typeface="Calibri"/>
              </a:rPr>
              <a:t>in</a:t>
            </a:r>
            <a:r>
              <a:rPr sz="1900" spc="100" dirty="0">
                <a:solidFill>
                  <a:srgbClr val="7E7E7E"/>
                </a:solidFill>
                <a:latin typeface="Calibri"/>
                <a:cs typeface="Calibri"/>
              </a:rPr>
              <a:t> </a:t>
            </a:r>
            <a:r>
              <a:rPr sz="1900" dirty="0">
                <a:solidFill>
                  <a:srgbClr val="7E7E7E"/>
                </a:solidFill>
                <a:latin typeface="Calibri"/>
                <a:cs typeface="Calibri"/>
              </a:rPr>
              <a:t>the</a:t>
            </a:r>
            <a:r>
              <a:rPr sz="1900" spc="114" dirty="0">
                <a:solidFill>
                  <a:srgbClr val="7E7E7E"/>
                </a:solidFill>
                <a:latin typeface="Calibri"/>
                <a:cs typeface="Calibri"/>
              </a:rPr>
              <a:t> </a:t>
            </a:r>
            <a:r>
              <a:rPr sz="1900" dirty="0">
                <a:solidFill>
                  <a:srgbClr val="7E7E7E"/>
                </a:solidFill>
                <a:latin typeface="Calibri"/>
                <a:cs typeface="Calibri"/>
              </a:rPr>
              <a:t>Oil</a:t>
            </a:r>
            <a:r>
              <a:rPr sz="1900" spc="105" dirty="0">
                <a:solidFill>
                  <a:srgbClr val="7E7E7E"/>
                </a:solidFill>
                <a:latin typeface="Calibri"/>
                <a:cs typeface="Calibri"/>
              </a:rPr>
              <a:t> </a:t>
            </a:r>
            <a:r>
              <a:rPr sz="1900" dirty="0">
                <a:solidFill>
                  <a:srgbClr val="7E7E7E"/>
                </a:solidFill>
                <a:latin typeface="Calibri"/>
                <a:cs typeface="Calibri"/>
              </a:rPr>
              <a:t>&amp;</a:t>
            </a:r>
            <a:r>
              <a:rPr sz="1900" spc="105" dirty="0">
                <a:solidFill>
                  <a:srgbClr val="7E7E7E"/>
                </a:solidFill>
                <a:latin typeface="Calibri"/>
                <a:cs typeface="Calibri"/>
              </a:rPr>
              <a:t> </a:t>
            </a:r>
            <a:r>
              <a:rPr sz="1900" dirty="0">
                <a:solidFill>
                  <a:srgbClr val="7E7E7E"/>
                </a:solidFill>
                <a:latin typeface="Calibri"/>
                <a:cs typeface="Calibri"/>
              </a:rPr>
              <a:t>Gas</a:t>
            </a:r>
            <a:r>
              <a:rPr sz="1900" spc="110" dirty="0">
                <a:solidFill>
                  <a:srgbClr val="7E7E7E"/>
                </a:solidFill>
                <a:latin typeface="Calibri"/>
                <a:cs typeface="Calibri"/>
              </a:rPr>
              <a:t> </a:t>
            </a:r>
            <a:r>
              <a:rPr sz="1900" dirty="0">
                <a:solidFill>
                  <a:srgbClr val="7E7E7E"/>
                </a:solidFill>
                <a:latin typeface="Calibri"/>
                <a:cs typeface="Calibri"/>
              </a:rPr>
              <a:t>and</a:t>
            </a:r>
            <a:r>
              <a:rPr sz="1900" spc="120" dirty="0">
                <a:solidFill>
                  <a:srgbClr val="7E7E7E"/>
                </a:solidFill>
                <a:latin typeface="Calibri"/>
                <a:cs typeface="Calibri"/>
              </a:rPr>
              <a:t> </a:t>
            </a:r>
            <a:r>
              <a:rPr sz="1900" dirty="0">
                <a:solidFill>
                  <a:srgbClr val="7E7E7E"/>
                </a:solidFill>
                <a:latin typeface="Calibri"/>
                <a:cs typeface="Calibri"/>
              </a:rPr>
              <a:t>Tech</a:t>
            </a:r>
            <a:r>
              <a:rPr sz="1900" spc="105" dirty="0">
                <a:solidFill>
                  <a:srgbClr val="7E7E7E"/>
                </a:solidFill>
                <a:latin typeface="Calibri"/>
                <a:cs typeface="Calibri"/>
              </a:rPr>
              <a:t> </a:t>
            </a:r>
            <a:r>
              <a:rPr sz="1900" dirty="0">
                <a:solidFill>
                  <a:srgbClr val="7E7E7E"/>
                </a:solidFill>
                <a:latin typeface="Calibri"/>
                <a:cs typeface="Calibri"/>
              </a:rPr>
              <a:t>industry.</a:t>
            </a:r>
            <a:r>
              <a:rPr sz="1900" spc="95" dirty="0">
                <a:solidFill>
                  <a:srgbClr val="7E7E7E"/>
                </a:solidFill>
                <a:latin typeface="Calibri"/>
                <a:cs typeface="Calibri"/>
              </a:rPr>
              <a:t> </a:t>
            </a:r>
            <a:r>
              <a:rPr sz="1900" dirty="0">
                <a:solidFill>
                  <a:srgbClr val="7E7E7E"/>
                </a:solidFill>
                <a:latin typeface="Calibri"/>
                <a:cs typeface="Calibri"/>
              </a:rPr>
              <a:t>Over</a:t>
            </a:r>
            <a:r>
              <a:rPr sz="1900" spc="110" dirty="0">
                <a:solidFill>
                  <a:srgbClr val="7E7E7E"/>
                </a:solidFill>
                <a:latin typeface="Calibri"/>
                <a:cs typeface="Calibri"/>
              </a:rPr>
              <a:t> </a:t>
            </a:r>
            <a:r>
              <a:rPr sz="1900" spc="-25" dirty="0">
                <a:solidFill>
                  <a:srgbClr val="7E7E7E"/>
                </a:solidFill>
                <a:latin typeface="Calibri"/>
                <a:cs typeface="Calibri"/>
              </a:rPr>
              <a:t>the </a:t>
            </a:r>
            <a:r>
              <a:rPr sz="1900" dirty="0">
                <a:solidFill>
                  <a:srgbClr val="7E7E7E"/>
                </a:solidFill>
                <a:latin typeface="Calibri"/>
                <a:cs typeface="Calibri"/>
              </a:rPr>
              <a:t>years,</a:t>
            </a:r>
            <a:r>
              <a:rPr sz="1900" spc="15" dirty="0">
                <a:solidFill>
                  <a:srgbClr val="7E7E7E"/>
                </a:solidFill>
                <a:latin typeface="Calibri"/>
                <a:cs typeface="Calibri"/>
              </a:rPr>
              <a:t> </a:t>
            </a:r>
            <a:r>
              <a:rPr sz="1900" dirty="0">
                <a:solidFill>
                  <a:srgbClr val="7E7E7E"/>
                </a:solidFill>
                <a:latin typeface="Calibri"/>
                <a:cs typeface="Calibri"/>
              </a:rPr>
              <a:t>Muhammad</a:t>
            </a:r>
            <a:r>
              <a:rPr sz="1900" spc="35" dirty="0">
                <a:solidFill>
                  <a:srgbClr val="7E7E7E"/>
                </a:solidFill>
                <a:latin typeface="Calibri"/>
                <a:cs typeface="Calibri"/>
              </a:rPr>
              <a:t> </a:t>
            </a:r>
            <a:r>
              <a:rPr sz="1900" dirty="0">
                <a:solidFill>
                  <a:srgbClr val="7E7E7E"/>
                </a:solidFill>
                <a:latin typeface="Calibri"/>
                <a:cs typeface="Calibri"/>
              </a:rPr>
              <a:t>has</a:t>
            </a:r>
            <a:r>
              <a:rPr sz="1900" spc="40" dirty="0">
                <a:solidFill>
                  <a:srgbClr val="7E7E7E"/>
                </a:solidFill>
                <a:latin typeface="Calibri"/>
                <a:cs typeface="Calibri"/>
              </a:rPr>
              <a:t> </a:t>
            </a:r>
            <a:r>
              <a:rPr sz="1900" dirty="0">
                <a:solidFill>
                  <a:srgbClr val="7E7E7E"/>
                </a:solidFill>
                <a:latin typeface="Calibri"/>
                <a:cs typeface="Calibri"/>
              </a:rPr>
              <a:t>worked</a:t>
            </a:r>
            <a:r>
              <a:rPr sz="1900" spc="15" dirty="0">
                <a:solidFill>
                  <a:srgbClr val="7E7E7E"/>
                </a:solidFill>
                <a:latin typeface="Calibri"/>
                <a:cs typeface="Calibri"/>
              </a:rPr>
              <a:t> </a:t>
            </a:r>
            <a:r>
              <a:rPr sz="1900" dirty="0">
                <a:solidFill>
                  <a:srgbClr val="7E7E7E"/>
                </a:solidFill>
                <a:latin typeface="Calibri"/>
                <a:cs typeface="Calibri"/>
              </a:rPr>
              <a:t>extensively</a:t>
            </a:r>
            <a:r>
              <a:rPr sz="1900" spc="25" dirty="0">
                <a:solidFill>
                  <a:srgbClr val="7E7E7E"/>
                </a:solidFill>
                <a:latin typeface="Calibri"/>
                <a:cs typeface="Calibri"/>
              </a:rPr>
              <a:t> </a:t>
            </a:r>
            <a:r>
              <a:rPr sz="1900" dirty="0">
                <a:solidFill>
                  <a:srgbClr val="7E7E7E"/>
                </a:solidFill>
                <a:latin typeface="Calibri"/>
                <a:cs typeface="Calibri"/>
              </a:rPr>
              <a:t>with</a:t>
            </a:r>
            <a:r>
              <a:rPr sz="1900" spc="20" dirty="0">
                <a:solidFill>
                  <a:srgbClr val="7E7E7E"/>
                </a:solidFill>
                <a:latin typeface="Calibri"/>
                <a:cs typeface="Calibri"/>
              </a:rPr>
              <a:t> </a:t>
            </a:r>
            <a:r>
              <a:rPr sz="1900" dirty="0">
                <a:solidFill>
                  <a:srgbClr val="7E7E7E"/>
                </a:solidFill>
                <a:latin typeface="Calibri"/>
                <a:cs typeface="Calibri"/>
              </a:rPr>
              <a:t>leading</a:t>
            </a:r>
            <a:r>
              <a:rPr sz="1900" spc="15" dirty="0">
                <a:solidFill>
                  <a:srgbClr val="7E7E7E"/>
                </a:solidFill>
                <a:latin typeface="Calibri"/>
                <a:cs typeface="Calibri"/>
              </a:rPr>
              <a:t> </a:t>
            </a:r>
            <a:r>
              <a:rPr sz="1900" dirty="0">
                <a:solidFill>
                  <a:srgbClr val="7E7E7E"/>
                </a:solidFill>
                <a:latin typeface="Calibri"/>
                <a:cs typeface="Calibri"/>
              </a:rPr>
              <a:t>organizations</a:t>
            </a:r>
            <a:r>
              <a:rPr sz="1900" spc="25" dirty="0">
                <a:solidFill>
                  <a:srgbClr val="7E7E7E"/>
                </a:solidFill>
                <a:latin typeface="Calibri"/>
                <a:cs typeface="Calibri"/>
              </a:rPr>
              <a:t> </a:t>
            </a:r>
            <a:r>
              <a:rPr sz="1900" dirty="0">
                <a:solidFill>
                  <a:srgbClr val="7E7E7E"/>
                </a:solidFill>
                <a:latin typeface="Calibri"/>
                <a:cs typeface="Calibri"/>
              </a:rPr>
              <a:t>in</a:t>
            </a:r>
            <a:r>
              <a:rPr sz="1900" spc="15" dirty="0">
                <a:solidFill>
                  <a:srgbClr val="7E7E7E"/>
                </a:solidFill>
                <a:latin typeface="Calibri"/>
                <a:cs typeface="Calibri"/>
              </a:rPr>
              <a:t> </a:t>
            </a:r>
            <a:r>
              <a:rPr sz="1900" dirty="0">
                <a:solidFill>
                  <a:srgbClr val="7E7E7E"/>
                </a:solidFill>
                <a:latin typeface="Calibri"/>
                <a:cs typeface="Calibri"/>
              </a:rPr>
              <a:t>the</a:t>
            </a:r>
            <a:r>
              <a:rPr sz="1900" spc="10" dirty="0">
                <a:solidFill>
                  <a:srgbClr val="7E7E7E"/>
                </a:solidFill>
                <a:latin typeface="Calibri"/>
                <a:cs typeface="Calibri"/>
              </a:rPr>
              <a:t> </a:t>
            </a:r>
            <a:r>
              <a:rPr sz="1900" dirty="0">
                <a:solidFill>
                  <a:srgbClr val="7E7E7E"/>
                </a:solidFill>
                <a:latin typeface="Calibri"/>
                <a:cs typeface="Calibri"/>
              </a:rPr>
              <a:t>public</a:t>
            </a:r>
            <a:r>
              <a:rPr sz="1900" spc="25" dirty="0">
                <a:solidFill>
                  <a:srgbClr val="7E7E7E"/>
                </a:solidFill>
                <a:latin typeface="Calibri"/>
                <a:cs typeface="Calibri"/>
              </a:rPr>
              <a:t> </a:t>
            </a:r>
            <a:r>
              <a:rPr sz="1900" dirty="0">
                <a:solidFill>
                  <a:srgbClr val="7E7E7E"/>
                </a:solidFill>
                <a:latin typeface="Calibri"/>
                <a:cs typeface="Calibri"/>
              </a:rPr>
              <a:t>and</a:t>
            </a:r>
            <a:r>
              <a:rPr sz="1900" spc="30" dirty="0">
                <a:solidFill>
                  <a:srgbClr val="7E7E7E"/>
                </a:solidFill>
                <a:latin typeface="Calibri"/>
                <a:cs typeface="Calibri"/>
              </a:rPr>
              <a:t> </a:t>
            </a:r>
            <a:r>
              <a:rPr sz="1900" dirty="0">
                <a:solidFill>
                  <a:srgbClr val="7E7E7E"/>
                </a:solidFill>
                <a:latin typeface="Calibri"/>
                <a:cs typeface="Calibri"/>
              </a:rPr>
              <a:t>private</a:t>
            </a:r>
            <a:r>
              <a:rPr sz="1900" spc="20" dirty="0">
                <a:solidFill>
                  <a:srgbClr val="7E7E7E"/>
                </a:solidFill>
                <a:latin typeface="Calibri"/>
                <a:cs typeface="Calibri"/>
              </a:rPr>
              <a:t> </a:t>
            </a:r>
            <a:r>
              <a:rPr sz="1900" dirty="0">
                <a:solidFill>
                  <a:srgbClr val="7E7E7E"/>
                </a:solidFill>
                <a:latin typeface="Calibri"/>
                <a:cs typeface="Calibri"/>
              </a:rPr>
              <a:t>sector.</a:t>
            </a:r>
            <a:r>
              <a:rPr sz="1900" spc="10" dirty="0">
                <a:solidFill>
                  <a:srgbClr val="7E7E7E"/>
                </a:solidFill>
                <a:latin typeface="Calibri"/>
                <a:cs typeface="Calibri"/>
              </a:rPr>
              <a:t> </a:t>
            </a:r>
            <a:r>
              <a:rPr sz="1900" dirty="0">
                <a:solidFill>
                  <a:srgbClr val="7E7E7E"/>
                </a:solidFill>
                <a:latin typeface="Calibri"/>
                <a:cs typeface="Calibri"/>
              </a:rPr>
              <a:t>He</a:t>
            </a:r>
            <a:r>
              <a:rPr sz="1900" spc="30" dirty="0">
                <a:solidFill>
                  <a:srgbClr val="7E7E7E"/>
                </a:solidFill>
                <a:latin typeface="Calibri"/>
                <a:cs typeface="Calibri"/>
              </a:rPr>
              <a:t> </a:t>
            </a:r>
            <a:r>
              <a:rPr sz="1900" dirty="0">
                <a:solidFill>
                  <a:srgbClr val="7E7E7E"/>
                </a:solidFill>
                <a:latin typeface="Calibri"/>
                <a:cs typeface="Calibri"/>
              </a:rPr>
              <a:t>has</a:t>
            </a:r>
            <a:r>
              <a:rPr sz="1900" spc="25" dirty="0">
                <a:solidFill>
                  <a:srgbClr val="7E7E7E"/>
                </a:solidFill>
                <a:latin typeface="Calibri"/>
                <a:cs typeface="Calibri"/>
              </a:rPr>
              <a:t> </a:t>
            </a:r>
            <a:r>
              <a:rPr sz="1900" dirty="0">
                <a:solidFill>
                  <a:srgbClr val="7E7E7E"/>
                </a:solidFill>
                <a:latin typeface="Calibri"/>
                <a:cs typeface="Calibri"/>
              </a:rPr>
              <a:t>a</a:t>
            </a:r>
            <a:r>
              <a:rPr sz="1900" spc="30" dirty="0">
                <a:solidFill>
                  <a:srgbClr val="7E7E7E"/>
                </a:solidFill>
                <a:latin typeface="Calibri"/>
                <a:cs typeface="Calibri"/>
              </a:rPr>
              <a:t> </a:t>
            </a:r>
            <a:r>
              <a:rPr sz="1900" dirty="0">
                <a:solidFill>
                  <a:srgbClr val="7E7E7E"/>
                </a:solidFill>
                <a:latin typeface="Calibri"/>
                <a:cs typeface="Calibri"/>
              </a:rPr>
              <a:t>passion</a:t>
            </a:r>
            <a:r>
              <a:rPr sz="1900" spc="15" dirty="0">
                <a:solidFill>
                  <a:srgbClr val="7E7E7E"/>
                </a:solidFill>
                <a:latin typeface="Calibri"/>
                <a:cs typeface="Calibri"/>
              </a:rPr>
              <a:t> </a:t>
            </a:r>
            <a:r>
              <a:rPr sz="1900" dirty="0">
                <a:solidFill>
                  <a:srgbClr val="7E7E7E"/>
                </a:solidFill>
                <a:latin typeface="Calibri"/>
                <a:cs typeface="Calibri"/>
              </a:rPr>
              <a:t>for</a:t>
            </a:r>
            <a:r>
              <a:rPr sz="1900" spc="20" dirty="0">
                <a:solidFill>
                  <a:srgbClr val="7E7E7E"/>
                </a:solidFill>
                <a:latin typeface="Calibri"/>
                <a:cs typeface="Calibri"/>
              </a:rPr>
              <a:t> </a:t>
            </a:r>
            <a:r>
              <a:rPr sz="1900" dirty="0">
                <a:solidFill>
                  <a:srgbClr val="7E7E7E"/>
                </a:solidFill>
                <a:latin typeface="Calibri"/>
                <a:cs typeface="Calibri"/>
              </a:rPr>
              <a:t>sourcing</a:t>
            </a:r>
            <a:r>
              <a:rPr sz="1900" spc="10" dirty="0">
                <a:solidFill>
                  <a:srgbClr val="7E7E7E"/>
                </a:solidFill>
                <a:latin typeface="Calibri"/>
                <a:cs typeface="Calibri"/>
              </a:rPr>
              <a:t> </a:t>
            </a:r>
            <a:r>
              <a:rPr sz="1900" spc="-25" dirty="0">
                <a:solidFill>
                  <a:srgbClr val="7E7E7E"/>
                </a:solidFill>
                <a:latin typeface="Calibri"/>
                <a:cs typeface="Calibri"/>
              </a:rPr>
              <a:t>and </a:t>
            </a:r>
            <a:r>
              <a:rPr sz="1900" dirty="0">
                <a:solidFill>
                  <a:srgbClr val="7E7E7E"/>
                </a:solidFill>
                <a:latin typeface="Calibri"/>
                <a:cs typeface="Calibri"/>
              </a:rPr>
              <a:t>recruiting</a:t>
            </a:r>
            <a:r>
              <a:rPr sz="1900" spc="10" dirty="0">
                <a:solidFill>
                  <a:srgbClr val="7E7E7E"/>
                </a:solidFill>
                <a:latin typeface="Calibri"/>
                <a:cs typeface="Calibri"/>
              </a:rPr>
              <a:t> </a:t>
            </a:r>
            <a:r>
              <a:rPr sz="1900" dirty="0">
                <a:solidFill>
                  <a:srgbClr val="7E7E7E"/>
                </a:solidFill>
                <a:latin typeface="Calibri"/>
                <a:cs typeface="Calibri"/>
              </a:rPr>
              <a:t>top</a:t>
            </a:r>
            <a:r>
              <a:rPr sz="1900" spc="15" dirty="0">
                <a:solidFill>
                  <a:srgbClr val="7E7E7E"/>
                </a:solidFill>
                <a:latin typeface="Calibri"/>
                <a:cs typeface="Calibri"/>
              </a:rPr>
              <a:t> </a:t>
            </a:r>
            <a:r>
              <a:rPr sz="1900" dirty="0">
                <a:solidFill>
                  <a:srgbClr val="7E7E7E"/>
                </a:solidFill>
                <a:latin typeface="Calibri"/>
                <a:cs typeface="Calibri"/>
              </a:rPr>
              <a:t>talent</a:t>
            </a:r>
            <a:r>
              <a:rPr sz="1900" spc="20" dirty="0">
                <a:solidFill>
                  <a:srgbClr val="7E7E7E"/>
                </a:solidFill>
                <a:latin typeface="Calibri"/>
                <a:cs typeface="Calibri"/>
              </a:rPr>
              <a:t> </a:t>
            </a:r>
            <a:r>
              <a:rPr sz="1900" dirty="0">
                <a:solidFill>
                  <a:srgbClr val="7E7E7E"/>
                </a:solidFill>
                <a:latin typeface="Calibri"/>
                <a:cs typeface="Calibri"/>
              </a:rPr>
              <a:t>and</a:t>
            </a:r>
            <a:r>
              <a:rPr sz="1900" spc="10" dirty="0">
                <a:solidFill>
                  <a:srgbClr val="7E7E7E"/>
                </a:solidFill>
                <a:latin typeface="Calibri"/>
                <a:cs typeface="Calibri"/>
              </a:rPr>
              <a:t> </a:t>
            </a:r>
            <a:r>
              <a:rPr sz="1900" dirty="0">
                <a:solidFill>
                  <a:srgbClr val="7E7E7E"/>
                </a:solidFill>
                <a:latin typeface="Calibri"/>
                <a:cs typeface="Calibri"/>
              </a:rPr>
              <a:t>thrives</a:t>
            </a:r>
            <a:r>
              <a:rPr sz="1900" spc="25" dirty="0">
                <a:solidFill>
                  <a:srgbClr val="7E7E7E"/>
                </a:solidFill>
                <a:latin typeface="Calibri"/>
                <a:cs typeface="Calibri"/>
              </a:rPr>
              <a:t> </a:t>
            </a:r>
            <a:r>
              <a:rPr sz="1900" dirty="0">
                <a:solidFill>
                  <a:srgbClr val="7E7E7E"/>
                </a:solidFill>
                <a:latin typeface="Calibri"/>
                <a:cs typeface="Calibri"/>
              </a:rPr>
              <a:t>on</a:t>
            </a:r>
            <a:r>
              <a:rPr sz="1900" spc="10" dirty="0">
                <a:solidFill>
                  <a:srgbClr val="7E7E7E"/>
                </a:solidFill>
                <a:latin typeface="Calibri"/>
                <a:cs typeface="Calibri"/>
              </a:rPr>
              <a:t> </a:t>
            </a:r>
            <a:r>
              <a:rPr sz="1900" dirty="0">
                <a:solidFill>
                  <a:srgbClr val="7E7E7E"/>
                </a:solidFill>
                <a:latin typeface="Calibri"/>
                <a:cs typeface="Calibri"/>
              </a:rPr>
              <a:t>working</a:t>
            </a:r>
            <a:r>
              <a:rPr sz="1900" spc="20" dirty="0">
                <a:solidFill>
                  <a:srgbClr val="7E7E7E"/>
                </a:solidFill>
                <a:latin typeface="Calibri"/>
                <a:cs typeface="Calibri"/>
              </a:rPr>
              <a:t> </a:t>
            </a:r>
            <a:r>
              <a:rPr sz="1900" dirty="0">
                <a:solidFill>
                  <a:srgbClr val="7E7E7E"/>
                </a:solidFill>
                <a:latin typeface="Calibri"/>
                <a:cs typeface="Calibri"/>
              </a:rPr>
              <a:t>with</a:t>
            </a:r>
            <a:r>
              <a:rPr sz="1900" spc="15" dirty="0">
                <a:solidFill>
                  <a:srgbClr val="7E7E7E"/>
                </a:solidFill>
                <a:latin typeface="Calibri"/>
                <a:cs typeface="Calibri"/>
              </a:rPr>
              <a:t> </a:t>
            </a:r>
            <a:r>
              <a:rPr sz="1900" dirty="0">
                <a:solidFill>
                  <a:srgbClr val="7E7E7E"/>
                </a:solidFill>
                <a:latin typeface="Calibri"/>
                <a:cs typeface="Calibri"/>
              </a:rPr>
              <a:t>clients</a:t>
            </a:r>
            <a:r>
              <a:rPr sz="1900" spc="15" dirty="0">
                <a:solidFill>
                  <a:srgbClr val="7E7E7E"/>
                </a:solidFill>
                <a:latin typeface="Calibri"/>
                <a:cs typeface="Calibri"/>
              </a:rPr>
              <a:t> </a:t>
            </a:r>
            <a:r>
              <a:rPr sz="1900" dirty="0">
                <a:solidFill>
                  <a:srgbClr val="7E7E7E"/>
                </a:solidFill>
                <a:latin typeface="Calibri"/>
                <a:cs typeface="Calibri"/>
              </a:rPr>
              <a:t>to</a:t>
            </a:r>
            <a:r>
              <a:rPr sz="1900" spc="10" dirty="0">
                <a:solidFill>
                  <a:srgbClr val="7E7E7E"/>
                </a:solidFill>
                <a:latin typeface="Calibri"/>
                <a:cs typeface="Calibri"/>
              </a:rPr>
              <a:t> </a:t>
            </a:r>
            <a:r>
              <a:rPr sz="1900" dirty="0">
                <a:solidFill>
                  <a:srgbClr val="7E7E7E"/>
                </a:solidFill>
                <a:latin typeface="Calibri"/>
                <a:cs typeface="Calibri"/>
              </a:rPr>
              <a:t>support</a:t>
            </a:r>
            <a:r>
              <a:rPr sz="1900" spc="20" dirty="0">
                <a:solidFill>
                  <a:srgbClr val="7E7E7E"/>
                </a:solidFill>
                <a:latin typeface="Calibri"/>
                <a:cs typeface="Calibri"/>
              </a:rPr>
              <a:t> </a:t>
            </a:r>
            <a:r>
              <a:rPr sz="1900" dirty="0">
                <a:solidFill>
                  <a:srgbClr val="7E7E7E"/>
                </a:solidFill>
                <a:latin typeface="Calibri"/>
                <a:cs typeface="Calibri"/>
              </a:rPr>
              <a:t>them</a:t>
            </a:r>
            <a:r>
              <a:rPr sz="1900" spc="20" dirty="0">
                <a:solidFill>
                  <a:srgbClr val="7E7E7E"/>
                </a:solidFill>
                <a:latin typeface="Calibri"/>
                <a:cs typeface="Calibri"/>
              </a:rPr>
              <a:t> </a:t>
            </a:r>
            <a:r>
              <a:rPr sz="1900" dirty="0">
                <a:solidFill>
                  <a:srgbClr val="7E7E7E"/>
                </a:solidFill>
                <a:latin typeface="Calibri"/>
                <a:cs typeface="Calibri"/>
              </a:rPr>
              <a:t>in</a:t>
            </a:r>
            <a:r>
              <a:rPr sz="1900" spc="15" dirty="0">
                <a:solidFill>
                  <a:srgbClr val="7E7E7E"/>
                </a:solidFill>
                <a:latin typeface="Calibri"/>
                <a:cs typeface="Calibri"/>
              </a:rPr>
              <a:t> </a:t>
            </a:r>
            <a:r>
              <a:rPr sz="1900" dirty="0">
                <a:solidFill>
                  <a:srgbClr val="7E7E7E"/>
                </a:solidFill>
                <a:latin typeface="Calibri"/>
                <a:cs typeface="Calibri"/>
              </a:rPr>
              <a:t>building their</a:t>
            </a:r>
            <a:r>
              <a:rPr sz="1900" spc="20" dirty="0">
                <a:solidFill>
                  <a:srgbClr val="7E7E7E"/>
                </a:solidFill>
                <a:latin typeface="Calibri"/>
                <a:cs typeface="Calibri"/>
              </a:rPr>
              <a:t> </a:t>
            </a:r>
            <a:r>
              <a:rPr sz="1900" dirty="0">
                <a:solidFill>
                  <a:srgbClr val="7E7E7E"/>
                </a:solidFill>
                <a:latin typeface="Calibri"/>
                <a:cs typeface="Calibri"/>
              </a:rPr>
              <a:t>teams</a:t>
            </a:r>
            <a:r>
              <a:rPr sz="1900" spc="25" dirty="0">
                <a:solidFill>
                  <a:srgbClr val="7E7E7E"/>
                </a:solidFill>
                <a:latin typeface="Calibri"/>
                <a:cs typeface="Calibri"/>
              </a:rPr>
              <a:t> </a:t>
            </a:r>
            <a:r>
              <a:rPr sz="1900" dirty="0">
                <a:solidFill>
                  <a:srgbClr val="7E7E7E"/>
                </a:solidFill>
                <a:latin typeface="Calibri"/>
                <a:cs typeface="Calibri"/>
              </a:rPr>
              <a:t>with</a:t>
            </a:r>
            <a:r>
              <a:rPr sz="1900" spc="10" dirty="0">
                <a:solidFill>
                  <a:srgbClr val="7E7E7E"/>
                </a:solidFill>
                <a:latin typeface="Calibri"/>
                <a:cs typeface="Calibri"/>
              </a:rPr>
              <a:t> </a:t>
            </a:r>
            <a:r>
              <a:rPr sz="1900" dirty="0">
                <a:solidFill>
                  <a:srgbClr val="7E7E7E"/>
                </a:solidFill>
                <a:latin typeface="Calibri"/>
                <a:cs typeface="Calibri"/>
              </a:rPr>
              <a:t>the</a:t>
            </a:r>
            <a:r>
              <a:rPr sz="1900" spc="20" dirty="0">
                <a:solidFill>
                  <a:srgbClr val="7E7E7E"/>
                </a:solidFill>
                <a:latin typeface="Calibri"/>
                <a:cs typeface="Calibri"/>
              </a:rPr>
              <a:t> </a:t>
            </a:r>
            <a:r>
              <a:rPr sz="1900" dirty="0">
                <a:solidFill>
                  <a:srgbClr val="7E7E7E"/>
                </a:solidFill>
                <a:latin typeface="Calibri"/>
                <a:cs typeface="Calibri"/>
              </a:rPr>
              <a:t>most</a:t>
            </a:r>
            <a:r>
              <a:rPr sz="1900" spc="20" dirty="0">
                <a:solidFill>
                  <a:srgbClr val="7E7E7E"/>
                </a:solidFill>
                <a:latin typeface="Calibri"/>
                <a:cs typeface="Calibri"/>
              </a:rPr>
              <a:t> </a:t>
            </a:r>
            <a:r>
              <a:rPr sz="1900" dirty="0">
                <a:solidFill>
                  <a:srgbClr val="7E7E7E"/>
                </a:solidFill>
                <a:latin typeface="Calibri"/>
                <a:cs typeface="Calibri"/>
              </a:rPr>
              <a:t>talented</a:t>
            </a:r>
            <a:r>
              <a:rPr sz="1900" spc="20" dirty="0">
                <a:solidFill>
                  <a:srgbClr val="7E7E7E"/>
                </a:solidFill>
                <a:latin typeface="Calibri"/>
                <a:cs typeface="Calibri"/>
              </a:rPr>
              <a:t> </a:t>
            </a:r>
            <a:r>
              <a:rPr sz="1900" dirty="0">
                <a:solidFill>
                  <a:srgbClr val="7E7E7E"/>
                </a:solidFill>
                <a:latin typeface="Calibri"/>
                <a:cs typeface="Calibri"/>
              </a:rPr>
              <a:t>and</a:t>
            </a:r>
            <a:r>
              <a:rPr sz="1900" spc="25" dirty="0">
                <a:solidFill>
                  <a:srgbClr val="7E7E7E"/>
                </a:solidFill>
                <a:latin typeface="Calibri"/>
                <a:cs typeface="Calibri"/>
              </a:rPr>
              <a:t> </a:t>
            </a:r>
            <a:r>
              <a:rPr sz="1900" spc="-10" dirty="0">
                <a:solidFill>
                  <a:srgbClr val="7E7E7E"/>
                </a:solidFill>
                <a:latin typeface="Calibri"/>
                <a:cs typeface="Calibri"/>
              </a:rPr>
              <a:t>exceptional </a:t>
            </a:r>
            <a:r>
              <a:rPr sz="1900" dirty="0">
                <a:solidFill>
                  <a:srgbClr val="7E7E7E"/>
                </a:solidFill>
                <a:latin typeface="Calibri"/>
                <a:cs typeface="Calibri"/>
              </a:rPr>
              <a:t>players</a:t>
            </a:r>
            <a:r>
              <a:rPr sz="1900" spc="5" dirty="0">
                <a:solidFill>
                  <a:srgbClr val="7E7E7E"/>
                </a:solidFill>
                <a:latin typeface="Calibri"/>
                <a:cs typeface="Calibri"/>
              </a:rPr>
              <a:t> </a:t>
            </a:r>
            <a:r>
              <a:rPr sz="1900" dirty="0">
                <a:solidFill>
                  <a:srgbClr val="7E7E7E"/>
                </a:solidFill>
                <a:latin typeface="Calibri"/>
                <a:cs typeface="Calibri"/>
              </a:rPr>
              <a:t>in the</a:t>
            </a:r>
            <a:r>
              <a:rPr sz="1900" spc="10" dirty="0">
                <a:solidFill>
                  <a:srgbClr val="7E7E7E"/>
                </a:solidFill>
                <a:latin typeface="Calibri"/>
                <a:cs typeface="Calibri"/>
              </a:rPr>
              <a:t> </a:t>
            </a:r>
            <a:r>
              <a:rPr sz="1900" spc="-10" dirty="0">
                <a:solidFill>
                  <a:srgbClr val="7E7E7E"/>
                </a:solidFill>
                <a:latin typeface="Calibri"/>
                <a:cs typeface="Calibri"/>
              </a:rPr>
              <a:t>market.</a:t>
            </a:r>
            <a:endParaRPr sz="1900" dirty="0">
              <a:latin typeface="Calibri"/>
              <a:cs typeface="Calibri"/>
            </a:endParaRPr>
          </a:p>
          <a:p>
            <a:pPr marL="12700" marR="5080" algn="just">
              <a:lnSpc>
                <a:spcPct val="101099"/>
              </a:lnSpc>
              <a:spcBef>
                <a:spcPts val="2305"/>
              </a:spcBef>
            </a:pPr>
            <a:r>
              <a:rPr sz="1900" dirty="0">
                <a:solidFill>
                  <a:srgbClr val="7E7E7E"/>
                </a:solidFill>
                <a:latin typeface="Calibri"/>
                <a:cs typeface="Calibri"/>
              </a:rPr>
              <a:t>Some</a:t>
            </a:r>
            <a:r>
              <a:rPr sz="1900" spc="25" dirty="0">
                <a:solidFill>
                  <a:srgbClr val="7E7E7E"/>
                </a:solidFill>
                <a:latin typeface="Calibri"/>
                <a:cs typeface="Calibri"/>
              </a:rPr>
              <a:t> </a:t>
            </a:r>
            <a:r>
              <a:rPr sz="1900" dirty="0">
                <a:solidFill>
                  <a:srgbClr val="7E7E7E"/>
                </a:solidFill>
                <a:latin typeface="Calibri"/>
                <a:cs typeface="Calibri"/>
              </a:rPr>
              <a:t>of</a:t>
            </a:r>
            <a:r>
              <a:rPr sz="1900" spc="30" dirty="0">
                <a:solidFill>
                  <a:srgbClr val="7E7E7E"/>
                </a:solidFill>
                <a:latin typeface="Calibri"/>
                <a:cs typeface="Calibri"/>
              </a:rPr>
              <a:t> </a:t>
            </a:r>
            <a:r>
              <a:rPr sz="1900" dirty="0">
                <a:solidFill>
                  <a:srgbClr val="7E7E7E"/>
                </a:solidFill>
                <a:latin typeface="Calibri"/>
                <a:cs typeface="Calibri"/>
              </a:rPr>
              <a:t>the</a:t>
            </a:r>
            <a:r>
              <a:rPr sz="1900" spc="35" dirty="0">
                <a:solidFill>
                  <a:srgbClr val="7E7E7E"/>
                </a:solidFill>
                <a:latin typeface="Calibri"/>
                <a:cs typeface="Calibri"/>
              </a:rPr>
              <a:t> </a:t>
            </a:r>
            <a:r>
              <a:rPr sz="1900" dirty="0">
                <a:solidFill>
                  <a:srgbClr val="7E7E7E"/>
                </a:solidFill>
                <a:latin typeface="Calibri"/>
                <a:cs typeface="Calibri"/>
              </a:rPr>
              <a:t>prominent</a:t>
            </a:r>
            <a:r>
              <a:rPr sz="1900" spc="30" dirty="0">
                <a:solidFill>
                  <a:srgbClr val="7E7E7E"/>
                </a:solidFill>
                <a:latin typeface="Calibri"/>
                <a:cs typeface="Calibri"/>
              </a:rPr>
              <a:t> </a:t>
            </a:r>
            <a:r>
              <a:rPr sz="1900" dirty="0">
                <a:solidFill>
                  <a:srgbClr val="7E7E7E"/>
                </a:solidFill>
                <a:latin typeface="Calibri"/>
                <a:cs typeface="Calibri"/>
              </a:rPr>
              <a:t>clients</a:t>
            </a:r>
            <a:r>
              <a:rPr sz="1900" spc="20" dirty="0">
                <a:solidFill>
                  <a:srgbClr val="7E7E7E"/>
                </a:solidFill>
                <a:latin typeface="Calibri"/>
                <a:cs typeface="Calibri"/>
              </a:rPr>
              <a:t> </a:t>
            </a:r>
            <a:r>
              <a:rPr sz="1900" dirty="0">
                <a:solidFill>
                  <a:srgbClr val="7E7E7E"/>
                </a:solidFill>
                <a:latin typeface="Calibri"/>
                <a:cs typeface="Calibri"/>
              </a:rPr>
              <a:t>that</a:t>
            </a:r>
            <a:r>
              <a:rPr sz="1900" spc="35" dirty="0">
                <a:solidFill>
                  <a:srgbClr val="7E7E7E"/>
                </a:solidFill>
                <a:latin typeface="Calibri"/>
                <a:cs typeface="Calibri"/>
              </a:rPr>
              <a:t> </a:t>
            </a:r>
            <a:r>
              <a:rPr sz="1900" dirty="0">
                <a:solidFill>
                  <a:srgbClr val="7E7E7E"/>
                </a:solidFill>
                <a:latin typeface="Calibri"/>
                <a:cs typeface="Calibri"/>
              </a:rPr>
              <a:t>Muhammad</a:t>
            </a:r>
            <a:r>
              <a:rPr sz="1900" spc="35" dirty="0">
                <a:solidFill>
                  <a:srgbClr val="7E7E7E"/>
                </a:solidFill>
                <a:latin typeface="Calibri"/>
                <a:cs typeface="Calibri"/>
              </a:rPr>
              <a:t> </a:t>
            </a:r>
            <a:r>
              <a:rPr sz="1900" dirty="0">
                <a:solidFill>
                  <a:srgbClr val="7E7E7E"/>
                </a:solidFill>
                <a:latin typeface="Calibri"/>
                <a:cs typeface="Calibri"/>
              </a:rPr>
              <a:t>has</a:t>
            </a:r>
            <a:r>
              <a:rPr sz="1900" spc="35" dirty="0">
                <a:solidFill>
                  <a:srgbClr val="7E7E7E"/>
                </a:solidFill>
                <a:latin typeface="Calibri"/>
                <a:cs typeface="Calibri"/>
              </a:rPr>
              <a:t> </a:t>
            </a:r>
            <a:r>
              <a:rPr sz="1900" dirty="0">
                <a:solidFill>
                  <a:srgbClr val="7E7E7E"/>
                </a:solidFill>
                <a:latin typeface="Calibri"/>
                <a:cs typeface="Calibri"/>
              </a:rPr>
              <a:t>serviced</a:t>
            </a:r>
            <a:r>
              <a:rPr sz="1900" spc="20" dirty="0">
                <a:solidFill>
                  <a:srgbClr val="7E7E7E"/>
                </a:solidFill>
                <a:latin typeface="Calibri"/>
                <a:cs typeface="Calibri"/>
              </a:rPr>
              <a:t> </a:t>
            </a:r>
            <a:r>
              <a:rPr sz="1900" dirty="0">
                <a:solidFill>
                  <a:srgbClr val="7E7E7E"/>
                </a:solidFill>
                <a:latin typeface="Calibri"/>
                <a:cs typeface="Calibri"/>
              </a:rPr>
              <a:t>include</a:t>
            </a:r>
            <a:r>
              <a:rPr sz="1900" spc="35" dirty="0">
                <a:solidFill>
                  <a:srgbClr val="7E7E7E"/>
                </a:solidFill>
                <a:latin typeface="Calibri"/>
                <a:cs typeface="Calibri"/>
              </a:rPr>
              <a:t> </a:t>
            </a:r>
            <a:r>
              <a:rPr sz="1900" dirty="0">
                <a:solidFill>
                  <a:srgbClr val="7E7E7E"/>
                </a:solidFill>
                <a:latin typeface="Calibri"/>
                <a:cs typeface="Calibri"/>
              </a:rPr>
              <a:t>UEP,</a:t>
            </a:r>
            <a:r>
              <a:rPr sz="1900" spc="30" dirty="0">
                <a:solidFill>
                  <a:srgbClr val="7E7E7E"/>
                </a:solidFill>
                <a:latin typeface="Calibri"/>
                <a:cs typeface="Calibri"/>
              </a:rPr>
              <a:t> </a:t>
            </a:r>
            <a:r>
              <a:rPr sz="1900" dirty="0">
                <a:solidFill>
                  <a:srgbClr val="7E7E7E"/>
                </a:solidFill>
                <a:latin typeface="Calibri"/>
                <a:cs typeface="Calibri"/>
              </a:rPr>
              <a:t>Total</a:t>
            </a:r>
            <a:r>
              <a:rPr sz="1900" spc="35" dirty="0">
                <a:solidFill>
                  <a:srgbClr val="7E7E7E"/>
                </a:solidFill>
                <a:latin typeface="Calibri"/>
                <a:cs typeface="Calibri"/>
              </a:rPr>
              <a:t> </a:t>
            </a:r>
            <a:r>
              <a:rPr sz="1900" dirty="0">
                <a:solidFill>
                  <a:srgbClr val="7E7E7E"/>
                </a:solidFill>
                <a:latin typeface="Calibri"/>
                <a:cs typeface="Calibri"/>
              </a:rPr>
              <a:t>Parco,</a:t>
            </a:r>
            <a:r>
              <a:rPr sz="1900" spc="30" dirty="0">
                <a:solidFill>
                  <a:srgbClr val="7E7E7E"/>
                </a:solidFill>
                <a:latin typeface="Calibri"/>
                <a:cs typeface="Calibri"/>
              </a:rPr>
              <a:t> </a:t>
            </a:r>
            <a:r>
              <a:rPr sz="1900" dirty="0">
                <a:solidFill>
                  <a:srgbClr val="7E7E7E"/>
                </a:solidFill>
                <a:latin typeface="Calibri"/>
                <a:cs typeface="Calibri"/>
              </a:rPr>
              <a:t>Eni</a:t>
            </a:r>
            <a:r>
              <a:rPr sz="1900" spc="15" dirty="0">
                <a:solidFill>
                  <a:srgbClr val="7E7E7E"/>
                </a:solidFill>
                <a:latin typeface="Calibri"/>
                <a:cs typeface="Calibri"/>
              </a:rPr>
              <a:t> </a:t>
            </a:r>
            <a:r>
              <a:rPr sz="1900" dirty="0">
                <a:solidFill>
                  <a:srgbClr val="7E7E7E"/>
                </a:solidFill>
                <a:latin typeface="Calibri"/>
                <a:cs typeface="Calibri"/>
              </a:rPr>
              <a:t>Pakistan,</a:t>
            </a:r>
            <a:r>
              <a:rPr sz="1900" spc="35" dirty="0">
                <a:solidFill>
                  <a:srgbClr val="7E7E7E"/>
                </a:solidFill>
                <a:latin typeface="Calibri"/>
                <a:cs typeface="Calibri"/>
              </a:rPr>
              <a:t> </a:t>
            </a:r>
            <a:r>
              <a:rPr sz="1900" dirty="0">
                <a:solidFill>
                  <a:srgbClr val="7E7E7E"/>
                </a:solidFill>
                <a:latin typeface="Calibri"/>
                <a:cs typeface="Calibri"/>
              </a:rPr>
              <a:t>Vitol,</a:t>
            </a:r>
            <a:r>
              <a:rPr sz="1900" spc="25" dirty="0">
                <a:solidFill>
                  <a:srgbClr val="7E7E7E"/>
                </a:solidFill>
                <a:latin typeface="Calibri"/>
                <a:cs typeface="Calibri"/>
              </a:rPr>
              <a:t> </a:t>
            </a:r>
            <a:r>
              <a:rPr sz="1900" dirty="0">
                <a:solidFill>
                  <a:srgbClr val="7E7E7E"/>
                </a:solidFill>
                <a:latin typeface="Calibri"/>
                <a:cs typeface="Calibri"/>
              </a:rPr>
              <a:t>Byco,</a:t>
            </a:r>
            <a:r>
              <a:rPr sz="1900" spc="35" dirty="0">
                <a:solidFill>
                  <a:srgbClr val="7E7E7E"/>
                </a:solidFill>
                <a:latin typeface="Calibri"/>
                <a:cs typeface="Calibri"/>
              </a:rPr>
              <a:t> </a:t>
            </a:r>
            <a:r>
              <a:rPr sz="1900" dirty="0">
                <a:solidFill>
                  <a:srgbClr val="7E7E7E"/>
                </a:solidFill>
                <a:latin typeface="Calibri"/>
                <a:cs typeface="Calibri"/>
              </a:rPr>
              <a:t>China</a:t>
            </a:r>
            <a:r>
              <a:rPr sz="1900" spc="30" dirty="0">
                <a:solidFill>
                  <a:srgbClr val="7E7E7E"/>
                </a:solidFill>
                <a:latin typeface="Calibri"/>
                <a:cs typeface="Calibri"/>
              </a:rPr>
              <a:t> </a:t>
            </a:r>
            <a:r>
              <a:rPr sz="1900" dirty="0">
                <a:solidFill>
                  <a:srgbClr val="7E7E7E"/>
                </a:solidFill>
                <a:latin typeface="Calibri"/>
                <a:cs typeface="Calibri"/>
              </a:rPr>
              <a:t>Three</a:t>
            </a:r>
            <a:r>
              <a:rPr sz="1900" spc="35" dirty="0">
                <a:solidFill>
                  <a:srgbClr val="7E7E7E"/>
                </a:solidFill>
                <a:latin typeface="Calibri"/>
                <a:cs typeface="Calibri"/>
              </a:rPr>
              <a:t> </a:t>
            </a:r>
            <a:r>
              <a:rPr sz="1900" dirty="0">
                <a:solidFill>
                  <a:srgbClr val="7E7E7E"/>
                </a:solidFill>
                <a:latin typeface="Calibri"/>
                <a:cs typeface="Calibri"/>
              </a:rPr>
              <a:t>Gorges,</a:t>
            </a:r>
            <a:r>
              <a:rPr sz="1900" spc="20" dirty="0">
                <a:solidFill>
                  <a:srgbClr val="7E7E7E"/>
                </a:solidFill>
                <a:latin typeface="Calibri"/>
                <a:cs typeface="Calibri"/>
              </a:rPr>
              <a:t> </a:t>
            </a:r>
            <a:r>
              <a:rPr sz="1900" spc="-25" dirty="0">
                <a:solidFill>
                  <a:srgbClr val="7E7E7E"/>
                </a:solidFill>
                <a:latin typeface="Calibri"/>
                <a:cs typeface="Calibri"/>
              </a:rPr>
              <a:t>BE, </a:t>
            </a:r>
            <a:r>
              <a:rPr sz="1900" dirty="0">
                <a:solidFill>
                  <a:srgbClr val="7E7E7E"/>
                </a:solidFill>
                <a:latin typeface="Calibri"/>
                <a:cs typeface="Calibri"/>
              </a:rPr>
              <a:t>Hascol,</a:t>
            </a:r>
            <a:r>
              <a:rPr sz="1900" spc="305" dirty="0">
                <a:solidFill>
                  <a:srgbClr val="7E7E7E"/>
                </a:solidFill>
                <a:latin typeface="Calibri"/>
                <a:cs typeface="Calibri"/>
              </a:rPr>
              <a:t> </a:t>
            </a:r>
            <a:r>
              <a:rPr sz="1900" dirty="0">
                <a:solidFill>
                  <a:srgbClr val="7E7E7E"/>
                </a:solidFill>
                <a:latin typeface="Calibri"/>
                <a:cs typeface="Calibri"/>
              </a:rPr>
              <a:t>Schlumberger,</a:t>
            </a:r>
            <a:r>
              <a:rPr sz="1900" spc="315" dirty="0">
                <a:solidFill>
                  <a:srgbClr val="7E7E7E"/>
                </a:solidFill>
                <a:latin typeface="Calibri"/>
                <a:cs typeface="Calibri"/>
              </a:rPr>
              <a:t> </a:t>
            </a:r>
            <a:r>
              <a:rPr sz="1900" dirty="0">
                <a:solidFill>
                  <a:srgbClr val="7E7E7E"/>
                </a:solidFill>
                <a:latin typeface="Calibri"/>
                <a:cs typeface="Calibri"/>
              </a:rPr>
              <a:t>K-Electric,</a:t>
            </a:r>
            <a:r>
              <a:rPr sz="1900" spc="315" dirty="0">
                <a:solidFill>
                  <a:srgbClr val="7E7E7E"/>
                </a:solidFill>
                <a:latin typeface="Calibri"/>
                <a:cs typeface="Calibri"/>
              </a:rPr>
              <a:t> </a:t>
            </a:r>
            <a:r>
              <a:rPr sz="1900" dirty="0">
                <a:solidFill>
                  <a:srgbClr val="7E7E7E"/>
                </a:solidFill>
                <a:latin typeface="Calibri"/>
                <a:cs typeface="Calibri"/>
              </a:rPr>
              <a:t>KAPCO,</a:t>
            </a:r>
            <a:r>
              <a:rPr sz="1900" spc="310" dirty="0">
                <a:solidFill>
                  <a:srgbClr val="7E7E7E"/>
                </a:solidFill>
                <a:latin typeface="Calibri"/>
                <a:cs typeface="Calibri"/>
              </a:rPr>
              <a:t> </a:t>
            </a:r>
            <a:r>
              <a:rPr sz="1900" dirty="0">
                <a:solidFill>
                  <a:srgbClr val="7E7E7E"/>
                </a:solidFill>
                <a:latin typeface="Calibri"/>
                <a:cs typeface="Calibri"/>
              </a:rPr>
              <a:t>Uch</a:t>
            </a:r>
            <a:r>
              <a:rPr sz="1900" spc="305" dirty="0">
                <a:solidFill>
                  <a:srgbClr val="7E7E7E"/>
                </a:solidFill>
                <a:latin typeface="Calibri"/>
                <a:cs typeface="Calibri"/>
              </a:rPr>
              <a:t> </a:t>
            </a:r>
            <a:r>
              <a:rPr sz="1900" dirty="0">
                <a:solidFill>
                  <a:srgbClr val="7E7E7E"/>
                </a:solidFill>
                <a:latin typeface="Calibri"/>
                <a:cs typeface="Calibri"/>
              </a:rPr>
              <a:t>Power,</a:t>
            </a:r>
            <a:r>
              <a:rPr sz="1900" spc="305" dirty="0">
                <a:solidFill>
                  <a:srgbClr val="7E7E7E"/>
                </a:solidFill>
                <a:latin typeface="Calibri"/>
                <a:cs typeface="Calibri"/>
              </a:rPr>
              <a:t> </a:t>
            </a:r>
            <a:r>
              <a:rPr sz="1900" dirty="0">
                <a:solidFill>
                  <a:srgbClr val="7E7E7E"/>
                </a:solidFill>
                <a:latin typeface="Calibri"/>
                <a:cs typeface="Calibri"/>
              </a:rPr>
              <a:t>ISGS,</a:t>
            </a:r>
            <a:r>
              <a:rPr sz="1900" spc="315" dirty="0">
                <a:solidFill>
                  <a:srgbClr val="7E7E7E"/>
                </a:solidFill>
                <a:latin typeface="Calibri"/>
                <a:cs typeface="Calibri"/>
              </a:rPr>
              <a:t> </a:t>
            </a:r>
            <a:r>
              <a:rPr sz="1900" dirty="0">
                <a:solidFill>
                  <a:srgbClr val="7E7E7E"/>
                </a:solidFill>
                <a:latin typeface="Calibri"/>
                <a:cs typeface="Calibri"/>
              </a:rPr>
              <a:t>SSGC,</a:t>
            </a:r>
            <a:r>
              <a:rPr sz="1900" spc="310" dirty="0">
                <a:solidFill>
                  <a:srgbClr val="7E7E7E"/>
                </a:solidFill>
                <a:latin typeface="Calibri"/>
                <a:cs typeface="Calibri"/>
              </a:rPr>
              <a:t> </a:t>
            </a:r>
            <a:r>
              <a:rPr sz="1900" dirty="0">
                <a:solidFill>
                  <a:srgbClr val="7E7E7E"/>
                </a:solidFill>
                <a:latin typeface="Calibri"/>
                <a:cs typeface="Calibri"/>
              </a:rPr>
              <a:t>OCAC,</a:t>
            </a:r>
            <a:r>
              <a:rPr sz="1900" spc="320" dirty="0">
                <a:solidFill>
                  <a:srgbClr val="7E7E7E"/>
                </a:solidFill>
                <a:latin typeface="Calibri"/>
                <a:cs typeface="Calibri"/>
              </a:rPr>
              <a:t> </a:t>
            </a:r>
            <a:r>
              <a:rPr sz="1900" dirty="0">
                <a:solidFill>
                  <a:srgbClr val="7E7E7E"/>
                </a:solidFill>
                <a:latin typeface="Calibri"/>
                <a:cs typeface="Calibri"/>
              </a:rPr>
              <a:t>OGDCL,</a:t>
            </a:r>
            <a:r>
              <a:rPr sz="1900" spc="310" dirty="0">
                <a:solidFill>
                  <a:srgbClr val="7E7E7E"/>
                </a:solidFill>
                <a:latin typeface="Calibri"/>
                <a:cs typeface="Calibri"/>
              </a:rPr>
              <a:t> </a:t>
            </a:r>
            <a:r>
              <a:rPr sz="1900" dirty="0">
                <a:solidFill>
                  <a:srgbClr val="7E7E7E"/>
                </a:solidFill>
                <a:latin typeface="Calibri"/>
                <a:cs typeface="Calibri"/>
              </a:rPr>
              <a:t>POL,</a:t>
            </a:r>
            <a:r>
              <a:rPr sz="1900" spc="310" dirty="0">
                <a:solidFill>
                  <a:srgbClr val="7E7E7E"/>
                </a:solidFill>
                <a:latin typeface="Calibri"/>
                <a:cs typeface="Calibri"/>
              </a:rPr>
              <a:t> </a:t>
            </a:r>
            <a:r>
              <a:rPr sz="1900" dirty="0">
                <a:solidFill>
                  <a:srgbClr val="7E7E7E"/>
                </a:solidFill>
                <a:latin typeface="Calibri"/>
                <a:cs typeface="Calibri"/>
              </a:rPr>
              <a:t>General</a:t>
            </a:r>
            <a:r>
              <a:rPr sz="1900" spc="315" dirty="0">
                <a:solidFill>
                  <a:srgbClr val="7E7E7E"/>
                </a:solidFill>
                <a:latin typeface="Calibri"/>
                <a:cs typeface="Calibri"/>
              </a:rPr>
              <a:t> </a:t>
            </a:r>
            <a:r>
              <a:rPr sz="1900" dirty="0">
                <a:solidFill>
                  <a:srgbClr val="7E7E7E"/>
                </a:solidFill>
                <a:latin typeface="Calibri"/>
                <a:cs typeface="Calibri"/>
              </a:rPr>
              <a:t>Tire,</a:t>
            </a:r>
            <a:r>
              <a:rPr sz="1900" spc="300" dirty="0">
                <a:solidFill>
                  <a:srgbClr val="7E7E7E"/>
                </a:solidFill>
                <a:latin typeface="Calibri"/>
                <a:cs typeface="Calibri"/>
              </a:rPr>
              <a:t> </a:t>
            </a:r>
            <a:r>
              <a:rPr sz="1900" dirty="0">
                <a:solidFill>
                  <a:srgbClr val="7E7E7E"/>
                </a:solidFill>
                <a:latin typeface="Calibri"/>
                <a:cs typeface="Calibri"/>
              </a:rPr>
              <a:t>ICBC,</a:t>
            </a:r>
            <a:r>
              <a:rPr sz="1900" spc="310" dirty="0">
                <a:solidFill>
                  <a:srgbClr val="7E7E7E"/>
                </a:solidFill>
                <a:latin typeface="Calibri"/>
                <a:cs typeface="Calibri"/>
              </a:rPr>
              <a:t> </a:t>
            </a:r>
            <a:r>
              <a:rPr sz="1900" dirty="0">
                <a:solidFill>
                  <a:srgbClr val="7E7E7E"/>
                </a:solidFill>
                <a:latin typeface="Calibri"/>
                <a:cs typeface="Calibri"/>
              </a:rPr>
              <a:t>Askari</a:t>
            </a:r>
            <a:r>
              <a:rPr sz="1900" spc="315" dirty="0">
                <a:solidFill>
                  <a:srgbClr val="7E7E7E"/>
                </a:solidFill>
                <a:latin typeface="Calibri"/>
                <a:cs typeface="Calibri"/>
              </a:rPr>
              <a:t> </a:t>
            </a:r>
            <a:r>
              <a:rPr sz="1900" dirty="0">
                <a:solidFill>
                  <a:srgbClr val="7E7E7E"/>
                </a:solidFill>
                <a:latin typeface="Calibri"/>
                <a:cs typeface="Calibri"/>
              </a:rPr>
              <a:t>Life</a:t>
            </a:r>
            <a:r>
              <a:rPr sz="1900" spc="305" dirty="0">
                <a:solidFill>
                  <a:srgbClr val="7E7E7E"/>
                </a:solidFill>
                <a:latin typeface="Calibri"/>
                <a:cs typeface="Calibri"/>
              </a:rPr>
              <a:t> </a:t>
            </a:r>
            <a:r>
              <a:rPr sz="1900" dirty="0">
                <a:solidFill>
                  <a:srgbClr val="7E7E7E"/>
                </a:solidFill>
                <a:latin typeface="Calibri"/>
                <a:cs typeface="Calibri"/>
              </a:rPr>
              <a:t>Insurance,</a:t>
            </a:r>
            <a:r>
              <a:rPr sz="1900" spc="310" dirty="0">
                <a:solidFill>
                  <a:srgbClr val="7E7E7E"/>
                </a:solidFill>
                <a:latin typeface="Calibri"/>
                <a:cs typeface="Calibri"/>
              </a:rPr>
              <a:t> </a:t>
            </a:r>
            <a:r>
              <a:rPr sz="1900" spc="-25" dirty="0">
                <a:solidFill>
                  <a:srgbClr val="7E7E7E"/>
                </a:solidFill>
                <a:latin typeface="Calibri"/>
                <a:cs typeface="Calibri"/>
              </a:rPr>
              <a:t>IGI </a:t>
            </a:r>
            <a:r>
              <a:rPr sz="1900" dirty="0">
                <a:solidFill>
                  <a:srgbClr val="7E7E7E"/>
                </a:solidFill>
                <a:latin typeface="Calibri"/>
                <a:cs typeface="Calibri"/>
              </a:rPr>
              <a:t>Securities,</a:t>
            </a:r>
            <a:r>
              <a:rPr sz="1900" spc="280" dirty="0">
                <a:solidFill>
                  <a:srgbClr val="7E7E7E"/>
                </a:solidFill>
                <a:latin typeface="Calibri"/>
                <a:cs typeface="Calibri"/>
              </a:rPr>
              <a:t> </a:t>
            </a:r>
            <a:r>
              <a:rPr sz="1900" dirty="0">
                <a:solidFill>
                  <a:srgbClr val="7E7E7E"/>
                </a:solidFill>
                <a:latin typeface="Calibri"/>
                <a:cs typeface="Calibri"/>
              </a:rPr>
              <a:t>Orix</a:t>
            </a:r>
            <a:r>
              <a:rPr sz="1900" spc="280" dirty="0">
                <a:solidFill>
                  <a:srgbClr val="7E7E7E"/>
                </a:solidFill>
                <a:latin typeface="Calibri"/>
                <a:cs typeface="Calibri"/>
              </a:rPr>
              <a:t> </a:t>
            </a:r>
            <a:r>
              <a:rPr sz="1900" dirty="0">
                <a:solidFill>
                  <a:srgbClr val="7E7E7E"/>
                </a:solidFill>
                <a:latin typeface="Calibri"/>
                <a:cs typeface="Calibri"/>
              </a:rPr>
              <a:t>Leasing,</a:t>
            </a:r>
            <a:r>
              <a:rPr sz="1900" spc="275" dirty="0">
                <a:solidFill>
                  <a:srgbClr val="7E7E7E"/>
                </a:solidFill>
                <a:latin typeface="Calibri"/>
                <a:cs typeface="Calibri"/>
              </a:rPr>
              <a:t> </a:t>
            </a:r>
            <a:r>
              <a:rPr sz="1900" dirty="0">
                <a:solidFill>
                  <a:srgbClr val="7E7E7E"/>
                </a:solidFill>
                <a:latin typeface="Calibri"/>
                <a:cs typeface="Calibri"/>
              </a:rPr>
              <a:t>Naveena</a:t>
            </a:r>
            <a:r>
              <a:rPr sz="1900" spc="285" dirty="0">
                <a:solidFill>
                  <a:srgbClr val="7E7E7E"/>
                </a:solidFill>
                <a:latin typeface="Calibri"/>
                <a:cs typeface="Calibri"/>
              </a:rPr>
              <a:t> </a:t>
            </a:r>
            <a:r>
              <a:rPr sz="1900" dirty="0">
                <a:solidFill>
                  <a:srgbClr val="7E7E7E"/>
                </a:solidFill>
                <a:latin typeface="Calibri"/>
                <a:cs typeface="Calibri"/>
              </a:rPr>
              <a:t>Textile,</a:t>
            </a:r>
            <a:r>
              <a:rPr sz="1900" spc="280" dirty="0">
                <a:solidFill>
                  <a:srgbClr val="7E7E7E"/>
                </a:solidFill>
                <a:latin typeface="Calibri"/>
                <a:cs typeface="Calibri"/>
              </a:rPr>
              <a:t> </a:t>
            </a:r>
            <a:r>
              <a:rPr sz="1900" dirty="0">
                <a:solidFill>
                  <a:srgbClr val="7E7E7E"/>
                </a:solidFill>
                <a:latin typeface="Calibri"/>
                <a:cs typeface="Calibri"/>
              </a:rPr>
              <a:t>Al</a:t>
            </a:r>
            <a:r>
              <a:rPr sz="1900" spc="280" dirty="0">
                <a:solidFill>
                  <a:srgbClr val="7E7E7E"/>
                </a:solidFill>
                <a:latin typeface="Calibri"/>
                <a:cs typeface="Calibri"/>
              </a:rPr>
              <a:t> </a:t>
            </a:r>
            <a:r>
              <a:rPr sz="1900" dirty="0">
                <a:solidFill>
                  <a:srgbClr val="7E7E7E"/>
                </a:solidFill>
                <a:latin typeface="Calibri"/>
                <a:cs typeface="Calibri"/>
              </a:rPr>
              <a:t>Razzaq</a:t>
            </a:r>
            <a:r>
              <a:rPr sz="1900" spc="295" dirty="0">
                <a:solidFill>
                  <a:srgbClr val="7E7E7E"/>
                </a:solidFill>
                <a:latin typeface="Calibri"/>
                <a:cs typeface="Calibri"/>
              </a:rPr>
              <a:t> </a:t>
            </a:r>
            <a:r>
              <a:rPr sz="1900" dirty="0">
                <a:solidFill>
                  <a:srgbClr val="7E7E7E"/>
                </a:solidFill>
                <a:latin typeface="Calibri"/>
                <a:cs typeface="Calibri"/>
              </a:rPr>
              <a:t>Fibers,</a:t>
            </a:r>
            <a:r>
              <a:rPr sz="1900" spc="285" dirty="0">
                <a:solidFill>
                  <a:srgbClr val="7E7E7E"/>
                </a:solidFill>
                <a:latin typeface="Calibri"/>
                <a:cs typeface="Calibri"/>
              </a:rPr>
              <a:t> </a:t>
            </a:r>
            <a:r>
              <a:rPr sz="1900" dirty="0">
                <a:solidFill>
                  <a:srgbClr val="7E7E7E"/>
                </a:solidFill>
                <a:latin typeface="Calibri"/>
                <a:cs typeface="Calibri"/>
              </a:rPr>
              <a:t>Abu</a:t>
            </a:r>
            <a:r>
              <a:rPr sz="1900" spc="295" dirty="0">
                <a:solidFill>
                  <a:srgbClr val="7E7E7E"/>
                </a:solidFill>
                <a:latin typeface="Calibri"/>
                <a:cs typeface="Calibri"/>
              </a:rPr>
              <a:t> </a:t>
            </a:r>
            <a:r>
              <a:rPr sz="1900" dirty="0">
                <a:solidFill>
                  <a:srgbClr val="7E7E7E"/>
                </a:solidFill>
                <a:latin typeface="Calibri"/>
                <a:cs typeface="Calibri"/>
              </a:rPr>
              <a:t>Dawood,</a:t>
            </a:r>
            <a:r>
              <a:rPr sz="1900" spc="295" dirty="0">
                <a:solidFill>
                  <a:srgbClr val="7E7E7E"/>
                </a:solidFill>
                <a:latin typeface="Calibri"/>
                <a:cs typeface="Calibri"/>
              </a:rPr>
              <a:t> </a:t>
            </a:r>
            <a:r>
              <a:rPr sz="1900" dirty="0">
                <a:solidFill>
                  <a:srgbClr val="7E7E7E"/>
                </a:solidFill>
                <a:latin typeface="Calibri"/>
                <a:cs typeface="Calibri"/>
              </a:rPr>
              <a:t>Dawood</a:t>
            </a:r>
            <a:r>
              <a:rPr sz="1900" spc="280" dirty="0">
                <a:solidFill>
                  <a:srgbClr val="7E7E7E"/>
                </a:solidFill>
                <a:latin typeface="Calibri"/>
                <a:cs typeface="Calibri"/>
              </a:rPr>
              <a:t> </a:t>
            </a:r>
            <a:r>
              <a:rPr sz="1900" dirty="0">
                <a:solidFill>
                  <a:srgbClr val="7E7E7E"/>
                </a:solidFill>
                <a:latin typeface="Calibri"/>
                <a:cs typeface="Calibri"/>
              </a:rPr>
              <a:t>Hercules,</a:t>
            </a:r>
            <a:r>
              <a:rPr sz="1900" spc="290" dirty="0">
                <a:solidFill>
                  <a:srgbClr val="7E7E7E"/>
                </a:solidFill>
                <a:latin typeface="Calibri"/>
                <a:cs typeface="Calibri"/>
              </a:rPr>
              <a:t> </a:t>
            </a:r>
            <a:r>
              <a:rPr sz="1900" dirty="0">
                <a:solidFill>
                  <a:srgbClr val="7E7E7E"/>
                </a:solidFill>
                <a:latin typeface="Calibri"/>
                <a:cs typeface="Calibri"/>
              </a:rPr>
              <a:t>TPL</a:t>
            </a:r>
            <a:r>
              <a:rPr sz="1900" spc="280" dirty="0">
                <a:solidFill>
                  <a:srgbClr val="7E7E7E"/>
                </a:solidFill>
                <a:latin typeface="Calibri"/>
                <a:cs typeface="Calibri"/>
              </a:rPr>
              <a:t> </a:t>
            </a:r>
            <a:r>
              <a:rPr sz="1900" dirty="0">
                <a:solidFill>
                  <a:srgbClr val="7E7E7E"/>
                </a:solidFill>
                <a:latin typeface="Calibri"/>
                <a:cs typeface="Calibri"/>
              </a:rPr>
              <a:t>Corp,</a:t>
            </a:r>
            <a:r>
              <a:rPr sz="1900" spc="290" dirty="0">
                <a:solidFill>
                  <a:srgbClr val="7E7E7E"/>
                </a:solidFill>
                <a:latin typeface="Calibri"/>
                <a:cs typeface="Calibri"/>
              </a:rPr>
              <a:t> </a:t>
            </a:r>
            <a:r>
              <a:rPr sz="1900" dirty="0">
                <a:solidFill>
                  <a:srgbClr val="7E7E7E"/>
                </a:solidFill>
                <a:latin typeface="Calibri"/>
                <a:cs typeface="Calibri"/>
              </a:rPr>
              <a:t>Oracle,</a:t>
            </a:r>
            <a:r>
              <a:rPr sz="1900" spc="275" dirty="0">
                <a:solidFill>
                  <a:srgbClr val="7E7E7E"/>
                </a:solidFill>
                <a:latin typeface="Calibri"/>
                <a:cs typeface="Calibri"/>
              </a:rPr>
              <a:t> </a:t>
            </a:r>
            <a:r>
              <a:rPr sz="1900" dirty="0">
                <a:solidFill>
                  <a:srgbClr val="7E7E7E"/>
                </a:solidFill>
                <a:latin typeface="Calibri"/>
                <a:cs typeface="Calibri"/>
              </a:rPr>
              <a:t>Zameen.com,</a:t>
            </a:r>
            <a:r>
              <a:rPr sz="1900" spc="290" dirty="0">
                <a:solidFill>
                  <a:srgbClr val="7E7E7E"/>
                </a:solidFill>
                <a:latin typeface="Calibri"/>
                <a:cs typeface="Calibri"/>
              </a:rPr>
              <a:t> </a:t>
            </a:r>
            <a:r>
              <a:rPr sz="1900" spc="-10" dirty="0">
                <a:solidFill>
                  <a:srgbClr val="7E7E7E"/>
                </a:solidFill>
                <a:latin typeface="Calibri"/>
                <a:cs typeface="Calibri"/>
              </a:rPr>
              <a:t>Convo, </a:t>
            </a:r>
            <a:r>
              <a:rPr sz="1900" dirty="0">
                <a:solidFill>
                  <a:srgbClr val="7E7E7E"/>
                </a:solidFill>
                <a:latin typeface="Calibri"/>
                <a:cs typeface="Calibri"/>
              </a:rPr>
              <a:t>Kenwood,</a:t>
            </a:r>
            <a:r>
              <a:rPr sz="1900" spc="40" dirty="0">
                <a:solidFill>
                  <a:srgbClr val="7E7E7E"/>
                </a:solidFill>
                <a:latin typeface="Calibri"/>
                <a:cs typeface="Calibri"/>
              </a:rPr>
              <a:t> </a:t>
            </a:r>
            <a:r>
              <a:rPr sz="1900" dirty="0">
                <a:solidFill>
                  <a:srgbClr val="7E7E7E"/>
                </a:solidFill>
                <a:latin typeface="Calibri"/>
                <a:cs typeface="Calibri"/>
              </a:rPr>
              <a:t>Emaar,</a:t>
            </a:r>
            <a:r>
              <a:rPr sz="1900" spc="25" dirty="0">
                <a:solidFill>
                  <a:srgbClr val="7E7E7E"/>
                </a:solidFill>
                <a:latin typeface="Calibri"/>
                <a:cs typeface="Calibri"/>
              </a:rPr>
              <a:t> </a:t>
            </a:r>
            <a:r>
              <a:rPr sz="1900" dirty="0">
                <a:solidFill>
                  <a:srgbClr val="7E7E7E"/>
                </a:solidFill>
                <a:latin typeface="Calibri"/>
                <a:cs typeface="Calibri"/>
              </a:rPr>
              <a:t>House</a:t>
            </a:r>
            <a:r>
              <a:rPr sz="1900" spc="25" dirty="0">
                <a:solidFill>
                  <a:srgbClr val="7E7E7E"/>
                </a:solidFill>
                <a:latin typeface="Calibri"/>
                <a:cs typeface="Calibri"/>
              </a:rPr>
              <a:t> </a:t>
            </a:r>
            <a:r>
              <a:rPr sz="1900" dirty="0">
                <a:solidFill>
                  <a:srgbClr val="7E7E7E"/>
                </a:solidFill>
                <a:latin typeface="Calibri"/>
                <a:cs typeface="Calibri"/>
              </a:rPr>
              <a:t>of</a:t>
            </a:r>
            <a:r>
              <a:rPr sz="1900" spc="35" dirty="0">
                <a:solidFill>
                  <a:srgbClr val="7E7E7E"/>
                </a:solidFill>
                <a:latin typeface="Calibri"/>
                <a:cs typeface="Calibri"/>
              </a:rPr>
              <a:t> </a:t>
            </a:r>
            <a:r>
              <a:rPr sz="1900" dirty="0">
                <a:solidFill>
                  <a:srgbClr val="7E7E7E"/>
                </a:solidFill>
                <a:latin typeface="Calibri"/>
                <a:cs typeface="Calibri"/>
              </a:rPr>
              <a:t>Habib</a:t>
            </a:r>
            <a:r>
              <a:rPr sz="1900" spc="40" dirty="0">
                <a:solidFill>
                  <a:srgbClr val="7E7E7E"/>
                </a:solidFill>
                <a:latin typeface="Calibri"/>
                <a:cs typeface="Calibri"/>
              </a:rPr>
              <a:t> </a:t>
            </a:r>
            <a:r>
              <a:rPr sz="1900" spc="-20" dirty="0">
                <a:solidFill>
                  <a:srgbClr val="7E7E7E"/>
                </a:solidFill>
                <a:latin typeface="Calibri"/>
                <a:cs typeface="Calibri"/>
              </a:rPr>
              <a:t>etc.</a:t>
            </a:r>
            <a:endParaRPr sz="1900" dirty="0">
              <a:latin typeface="Calibri"/>
              <a:cs typeface="Calibri"/>
            </a:endParaRPr>
          </a:p>
          <a:p>
            <a:pPr marL="12700" marR="6350" algn="just">
              <a:lnSpc>
                <a:spcPct val="101099"/>
              </a:lnSpc>
              <a:spcBef>
                <a:spcPts val="2305"/>
              </a:spcBef>
            </a:pPr>
            <a:r>
              <a:rPr sz="1900" dirty="0">
                <a:solidFill>
                  <a:srgbClr val="7E7E7E"/>
                </a:solidFill>
                <a:latin typeface="Calibri"/>
                <a:cs typeface="Calibri"/>
              </a:rPr>
              <a:t>Muhammad</a:t>
            </a:r>
            <a:r>
              <a:rPr sz="1900" spc="105" dirty="0">
                <a:solidFill>
                  <a:srgbClr val="7E7E7E"/>
                </a:solidFill>
                <a:latin typeface="Calibri"/>
                <a:cs typeface="Calibri"/>
              </a:rPr>
              <a:t> </a:t>
            </a:r>
            <a:r>
              <a:rPr sz="1900" dirty="0">
                <a:solidFill>
                  <a:srgbClr val="7E7E7E"/>
                </a:solidFill>
                <a:latin typeface="Calibri"/>
                <a:cs typeface="Calibri"/>
              </a:rPr>
              <a:t>holds</a:t>
            </a:r>
            <a:r>
              <a:rPr sz="1900" spc="105" dirty="0">
                <a:solidFill>
                  <a:srgbClr val="7E7E7E"/>
                </a:solidFill>
                <a:latin typeface="Calibri"/>
                <a:cs typeface="Calibri"/>
              </a:rPr>
              <a:t> </a:t>
            </a:r>
            <a:r>
              <a:rPr sz="1900" dirty="0">
                <a:solidFill>
                  <a:srgbClr val="7E7E7E"/>
                </a:solidFill>
                <a:latin typeface="Calibri"/>
                <a:cs typeface="Calibri"/>
              </a:rPr>
              <a:t>a</a:t>
            </a:r>
            <a:r>
              <a:rPr sz="1900" spc="100" dirty="0">
                <a:solidFill>
                  <a:srgbClr val="7E7E7E"/>
                </a:solidFill>
                <a:latin typeface="Calibri"/>
                <a:cs typeface="Calibri"/>
              </a:rPr>
              <a:t> </a:t>
            </a:r>
            <a:r>
              <a:rPr sz="1900" dirty="0">
                <a:solidFill>
                  <a:srgbClr val="7E7E7E"/>
                </a:solidFill>
                <a:latin typeface="Calibri"/>
                <a:cs typeface="Calibri"/>
              </a:rPr>
              <a:t>Bachelor</a:t>
            </a:r>
            <a:r>
              <a:rPr sz="1900" spc="95" dirty="0">
                <a:solidFill>
                  <a:srgbClr val="7E7E7E"/>
                </a:solidFill>
                <a:latin typeface="Calibri"/>
                <a:cs typeface="Calibri"/>
              </a:rPr>
              <a:t> </a:t>
            </a:r>
            <a:r>
              <a:rPr sz="1900" dirty="0">
                <a:solidFill>
                  <a:srgbClr val="7E7E7E"/>
                </a:solidFill>
                <a:latin typeface="Calibri"/>
                <a:cs typeface="Calibri"/>
              </a:rPr>
              <a:t>in</a:t>
            </a:r>
            <a:r>
              <a:rPr sz="1900" spc="90" dirty="0">
                <a:solidFill>
                  <a:srgbClr val="7E7E7E"/>
                </a:solidFill>
                <a:latin typeface="Calibri"/>
                <a:cs typeface="Calibri"/>
              </a:rPr>
              <a:t> </a:t>
            </a:r>
            <a:r>
              <a:rPr sz="1900" dirty="0">
                <a:solidFill>
                  <a:srgbClr val="7E7E7E"/>
                </a:solidFill>
                <a:latin typeface="Calibri"/>
                <a:cs typeface="Calibri"/>
              </a:rPr>
              <a:t>Arts</a:t>
            </a:r>
            <a:r>
              <a:rPr sz="1900" spc="105" dirty="0">
                <a:solidFill>
                  <a:srgbClr val="7E7E7E"/>
                </a:solidFill>
                <a:latin typeface="Calibri"/>
                <a:cs typeface="Calibri"/>
              </a:rPr>
              <a:t> </a:t>
            </a:r>
            <a:r>
              <a:rPr sz="1900" dirty="0">
                <a:solidFill>
                  <a:srgbClr val="7E7E7E"/>
                </a:solidFill>
                <a:latin typeface="Calibri"/>
                <a:cs typeface="Calibri"/>
              </a:rPr>
              <a:t>degree</a:t>
            </a:r>
            <a:r>
              <a:rPr sz="1900" spc="100" dirty="0">
                <a:solidFill>
                  <a:srgbClr val="7E7E7E"/>
                </a:solidFill>
                <a:latin typeface="Calibri"/>
                <a:cs typeface="Calibri"/>
              </a:rPr>
              <a:t> </a:t>
            </a:r>
            <a:r>
              <a:rPr sz="1900" dirty="0">
                <a:solidFill>
                  <a:srgbClr val="7E7E7E"/>
                </a:solidFill>
                <a:latin typeface="Calibri"/>
                <a:cs typeface="Calibri"/>
              </a:rPr>
              <a:t>in</a:t>
            </a:r>
            <a:r>
              <a:rPr sz="1900" spc="95" dirty="0">
                <a:solidFill>
                  <a:srgbClr val="7E7E7E"/>
                </a:solidFill>
                <a:latin typeface="Calibri"/>
                <a:cs typeface="Calibri"/>
              </a:rPr>
              <a:t> </a:t>
            </a:r>
            <a:r>
              <a:rPr sz="1900" dirty="0">
                <a:solidFill>
                  <a:srgbClr val="7E7E7E"/>
                </a:solidFill>
                <a:latin typeface="Calibri"/>
                <a:cs typeface="Calibri"/>
              </a:rPr>
              <a:t>Business</a:t>
            </a:r>
            <a:r>
              <a:rPr sz="1900" spc="95" dirty="0">
                <a:solidFill>
                  <a:srgbClr val="7E7E7E"/>
                </a:solidFill>
                <a:latin typeface="Calibri"/>
                <a:cs typeface="Calibri"/>
              </a:rPr>
              <a:t> </a:t>
            </a:r>
            <a:r>
              <a:rPr sz="1900" dirty="0">
                <a:solidFill>
                  <a:srgbClr val="7E7E7E"/>
                </a:solidFill>
                <a:latin typeface="Calibri"/>
                <a:cs typeface="Calibri"/>
              </a:rPr>
              <a:t>Management</a:t>
            </a:r>
            <a:r>
              <a:rPr sz="1900" spc="105" dirty="0">
                <a:solidFill>
                  <a:srgbClr val="7E7E7E"/>
                </a:solidFill>
                <a:latin typeface="Calibri"/>
                <a:cs typeface="Calibri"/>
              </a:rPr>
              <a:t> </a:t>
            </a:r>
            <a:r>
              <a:rPr sz="1900" dirty="0">
                <a:solidFill>
                  <a:srgbClr val="7E7E7E"/>
                </a:solidFill>
                <a:latin typeface="Calibri"/>
                <a:cs typeface="Calibri"/>
              </a:rPr>
              <a:t>from</a:t>
            </a:r>
            <a:r>
              <a:rPr sz="1900" spc="105" dirty="0">
                <a:solidFill>
                  <a:srgbClr val="7E7E7E"/>
                </a:solidFill>
                <a:latin typeface="Calibri"/>
                <a:cs typeface="Calibri"/>
              </a:rPr>
              <a:t> </a:t>
            </a:r>
            <a:r>
              <a:rPr sz="1900" dirty="0">
                <a:solidFill>
                  <a:srgbClr val="7E7E7E"/>
                </a:solidFill>
                <a:latin typeface="Calibri"/>
                <a:cs typeface="Calibri"/>
              </a:rPr>
              <a:t>the</a:t>
            </a:r>
            <a:r>
              <a:rPr sz="1900" spc="100" dirty="0">
                <a:solidFill>
                  <a:srgbClr val="7E7E7E"/>
                </a:solidFill>
                <a:latin typeface="Calibri"/>
                <a:cs typeface="Calibri"/>
              </a:rPr>
              <a:t> </a:t>
            </a:r>
            <a:r>
              <a:rPr sz="1900" dirty="0">
                <a:solidFill>
                  <a:srgbClr val="7E7E7E"/>
                </a:solidFill>
                <a:latin typeface="Calibri"/>
                <a:cs typeface="Calibri"/>
              </a:rPr>
              <a:t>Middlesex</a:t>
            </a:r>
            <a:r>
              <a:rPr sz="1900" spc="95" dirty="0">
                <a:solidFill>
                  <a:srgbClr val="7E7E7E"/>
                </a:solidFill>
                <a:latin typeface="Calibri"/>
                <a:cs typeface="Calibri"/>
              </a:rPr>
              <a:t> </a:t>
            </a:r>
            <a:r>
              <a:rPr sz="1900" dirty="0">
                <a:solidFill>
                  <a:srgbClr val="7E7E7E"/>
                </a:solidFill>
                <a:latin typeface="Calibri"/>
                <a:cs typeface="Calibri"/>
              </a:rPr>
              <a:t>University</a:t>
            </a:r>
            <a:r>
              <a:rPr sz="1900" spc="95" dirty="0">
                <a:solidFill>
                  <a:srgbClr val="7E7E7E"/>
                </a:solidFill>
                <a:latin typeface="Calibri"/>
                <a:cs typeface="Calibri"/>
              </a:rPr>
              <a:t> </a:t>
            </a:r>
            <a:r>
              <a:rPr sz="1900" dirty="0">
                <a:solidFill>
                  <a:srgbClr val="7E7E7E"/>
                </a:solidFill>
                <a:latin typeface="Calibri"/>
                <a:cs typeface="Calibri"/>
              </a:rPr>
              <a:t>and</a:t>
            </a:r>
            <a:r>
              <a:rPr sz="1900" spc="110" dirty="0">
                <a:solidFill>
                  <a:srgbClr val="7E7E7E"/>
                </a:solidFill>
                <a:latin typeface="Calibri"/>
                <a:cs typeface="Calibri"/>
              </a:rPr>
              <a:t> </a:t>
            </a:r>
            <a:r>
              <a:rPr sz="1900" dirty="0">
                <a:solidFill>
                  <a:srgbClr val="7E7E7E"/>
                </a:solidFill>
                <a:latin typeface="Calibri"/>
                <a:cs typeface="Calibri"/>
              </a:rPr>
              <a:t>is</a:t>
            </a:r>
            <a:r>
              <a:rPr sz="1900" spc="100" dirty="0">
                <a:solidFill>
                  <a:srgbClr val="7E7E7E"/>
                </a:solidFill>
                <a:latin typeface="Calibri"/>
                <a:cs typeface="Calibri"/>
              </a:rPr>
              <a:t> </a:t>
            </a:r>
            <a:r>
              <a:rPr sz="1900" dirty="0">
                <a:solidFill>
                  <a:srgbClr val="7E7E7E"/>
                </a:solidFill>
                <a:latin typeface="Calibri"/>
                <a:cs typeface="Calibri"/>
              </a:rPr>
              <a:t>skilled</a:t>
            </a:r>
            <a:r>
              <a:rPr sz="1900" spc="90" dirty="0">
                <a:solidFill>
                  <a:srgbClr val="7E7E7E"/>
                </a:solidFill>
                <a:latin typeface="Calibri"/>
                <a:cs typeface="Calibri"/>
              </a:rPr>
              <a:t> </a:t>
            </a:r>
            <a:r>
              <a:rPr sz="1900" dirty="0">
                <a:solidFill>
                  <a:srgbClr val="7E7E7E"/>
                </a:solidFill>
                <a:latin typeface="Calibri"/>
                <a:cs typeface="Calibri"/>
              </a:rPr>
              <a:t>in</a:t>
            </a:r>
            <a:r>
              <a:rPr sz="1900" spc="95" dirty="0">
                <a:solidFill>
                  <a:srgbClr val="7E7E7E"/>
                </a:solidFill>
                <a:latin typeface="Calibri"/>
                <a:cs typeface="Calibri"/>
              </a:rPr>
              <a:t> </a:t>
            </a:r>
            <a:r>
              <a:rPr sz="1900" dirty="0">
                <a:solidFill>
                  <a:srgbClr val="7E7E7E"/>
                </a:solidFill>
                <a:latin typeface="Calibri"/>
                <a:cs typeface="Calibri"/>
              </a:rPr>
              <a:t>C-Suite</a:t>
            </a:r>
            <a:r>
              <a:rPr sz="1900" spc="100" dirty="0">
                <a:solidFill>
                  <a:srgbClr val="7E7E7E"/>
                </a:solidFill>
                <a:latin typeface="Calibri"/>
                <a:cs typeface="Calibri"/>
              </a:rPr>
              <a:t> </a:t>
            </a:r>
            <a:r>
              <a:rPr sz="1900" spc="-10" dirty="0">
                <a:solidFill>
                  <a:srgbClr val="7E7E7E"/>
                </a:solidFill>
                <a:latin typeface="Calibri"/>
                <a:cs typeface="Calibri"/>
              </a:rPr>
              <a:t>Executive </a:t>
            </a:r>
            <a:r>
              <a:rPr sz="1900" dirty="0">
                <a:solidFill>
                  <a:srgbClr val="7E7E7E"/>
                </a:solidFill>
                <a:latin typeface="Calibri"/>
                <a:cs typeface="Calibri"/>
              </a:rPr>
              <a:t>Search,</a:t>
            </a:r>
            <a:r>
              <a:rPr sz="1900" spc="30" dirty="0">
                <a:solidFill>
                  <a:srgbClr val="7E7E7E"/>
                </a:solidFill>
                <a:latin typeface="Calibri"/>
                <a:cs typeface="Calibri"/>
              </a:rPr>
              <a:t> </a:t>
            </a:r>
            <a:r>
              <a:rPr sz="1900" dirty="0">
                <a:solidFill>
                  <a:srgbClr val="7E7E7E"/>
                </a:solidFill>
                <a:latin typeface="Calibri"/>
                <a:cs typeface="Calibri"/>
              </a:rPr>
              <a:t>Technical</a:t>
            </a:r>
            <a:r>
              <a:rPr sz="1900" spc="20" dirty="0">
                <a:solidFill>
                  <a:srgbClr val="7E7E7E"/>
                </a:solidFill>
                <a:latin typeface="Calibri"/>
                <a:cs typeface="Calibri"/>
              </a:rPr>
              <a:t> </a:t>
            </a:r>
            <a:r>
              <a:rPr sz="1900" dirty="0">
                <a:solidFill>
                  <a:srgbClr val="7E7E7E"/>
                </a:solidFill>
                <a:latin typeface="Calibri"/>
                <a:cs typeface="Calibri"/>
              </a:rPr>
              <a:t>Recruiting</a:t>
            </a:r>
            <a:r>
              <a:rPr sz="1900" spc="-15" dirty="0">
                <a:solidFill>
                  <a:srgbClr val="7E7E7E"/>
                </a:solidFill>
                <a:latin typeface="Calibri"/>
                <a:cs typeface="Calibri"/>
              </a:rPr>
              <a:t> </a:t>
            </a:r>
            <a:r>
              <a:rPr sz="1900" dirty="0">
                <a:solidFill>
                  <a:srgbClr val="7E7E7E"/>
                </a:solidFill>
                <a:latin typeface="Calibri"/>
                <a:cs typeface="Calibri"/>
              </a:rPr>
              <a:t>and</a:t>
            </a:r>
            <a:r>
              <a:rPr sz="1900" spc="55" dirty="0">
                <a:solidFill>
                  <a:srgbClr val="7E7E7E"/>
                </a:solidFill>
                <a:latin typeface="Calibri"/>
                <a:cs typeface="Calibri"/>
              </a:rPr>
              <a:t> </a:t>
            </a:r>
            <a:r>
              <a:rPr sz="1900" dirty="0">
                <a:solidFill>
                  <a:srgbClr val="7E7E7E"/>
                </a:solidFill>
                <a:latin typeface="Calibri"/>
                <a:cs typeface="Calibri"/>
              </a:rPr>
              <a:t>client</a:t>
            </a:r>
            <a:r>
              <a:rPr sz="1900" spc="-10" dirty="0">
                <a:solidFill>
                  <a:srgbClr val="7E7E7E"/>
                </a:solidFill>
                <a:latin typeface="Calibri"/>
                <a:cs typeface="Calibri"/>
              </a:rPr>
              <a:t> </a:t>
            </a:r>
            <a:r>
              <a:rPr sz="1900" dirty="0">
                <a:solidFill>
                  <a:srgbClr val="7E7E7E"/>
                </a:solidFill>
                <a:latin typeface="Calibri"/>
                <a:cs typeface="Calibri"/>
              </a:rPr>
              <a:t>relationship</a:t>
            </a:r>
            <a:r>
              <a:rPr sz="1900" spc="20" dirty="0">
                <a:solidFill>
                  <a:srgbClr val="7E7E7E"/>
                </a:solidFill>
                <a:latin typeface="Calibri"/>
                <a:cs typeface="Calibri"/>
              </a:rPr>
              <a:t> </a:t>
            </a:r>
            <a:r>
              <a:rPr sz="1900" spc="-10" dirty="0">
                <a:solidFill>
                  <a:srgbClr val="7E7E7E"/>
                </a:solidFill>
                <a:latin typeface="Calibri"/>
                <a:cs typeface="Calibri"/>
              </a:rPr>
              <a:t>management.</a:t>
            </a:r>
            <a:endParaRPr sz="1900" dirty="0">
              <a:latin typeface="Calibri"/>
              <a:cs typeface="Calibri"/>
            </a:endParaRPr>
          </a:p>
        </p:txBody>
      </p:sp>
    </p:spTree>
    <p:extLst>
      <p:ext uri="{BB962C8B-B14F-4D97-AF65-F5344CB8AC3E}">
        <p14:creationId xmlns:p14="http://schemas.microsoft.com/office/powerpoint/2010/main" val="23835892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8505F-80B4-58DA-4509-76797CE781EC}"/>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7FCFAE87-8F68-70DA-27C1-6BCBC715D345}"/>
              </a:ext>
            </a:extLst>
          </p:cNvPr>
          <p:cNvPicPr/>
          <p:nvPr/>
        </p:nvPicPr>
        <p:blipFill>
          <a:blip r:embed="rId2" cstate="print"/>
          <a:stretch>
            <a:fillRect/>
          </a:stretch>
        </p:blipFill>
        <p:spPr>
          <a:xfrm>
            <a:off x="11092418" y="560751"/>
            <a:ext cx="2593880" cy="502331"/>
          </a:xfrm>
          <a:prstGeom prst="rect">
            <a:avLst/>
          </a:prstGeom>
        </p:spPr>
      </p:pic>
      <p:sp>
        <p:nvSpPr>
          <p:cNvPr id="3" name="object 3">
            <a:extLst>
              <a:ext uri="{FF2B5EF4-FFF2-40B4-BE49-F238E27FC236}">
                <a16:creationId xmlns:a16="http://schemas.microsoft.com/office/drawing/2014/main" id="{64D025B4-0B23-4DE4-18F7-8DDB4284B419}"/>
              </a:ext>
            </a:extLst>
          </p:cNvPr>
          <p:cNvSpPr txBox="1">
            <a:spLocks noGrp="1"/>
          </p:cNvSpPr>
          <p:nvPr>
            <p:ph type="title"/>
          </p:nvPr>
        </p:nvSpPr>
        <p:spPr>
          <a:xfrm>
            <a:off x="-2817072" y="452010"/>
            <a:ext cx="11625300" cy="719811"/>
          </a:xfrm>
          <a:prstGeom prst="rect">
            <a:avLst/>
          </a:prstGeom>
        </p:spPr>
        <p:txBody>
          <a:bodyPr vert="horz" wrap="square" lIns="0" tIns="80390" rIns="0" bIns="0" rtlCol="0">
            <a:spAutoFit/>
          </a:bodyPr>
          <a:lstStyle/>
          <a:p>
            <a:pPr marL="56515">
              <a:lnSpc>
                <a:spcPct val="100000"/>
              </a:lnSpc>
              <a:spcBef>
                <a:spcPts val="105"/>
              </a:spcBef>
            </a:pPr>
            <a:r>
              <a:rPr sz="4150" b="1" dirty="0">
                <a:latin typeface="Arial"/>
                <a:cs typeface="Arial"/>
              </a:rPr>
              <a:t>Our</a:t>
            </a:r>
            <a:r>
              <a:rPr sz="4150" b="1" spc="-195" dirty="0">
                <a:latin typeface="Arial"/>
                <a:cs typeface="Arial"/>
              </a:rPr>
              <a:t> </a:t>
            </a:r>
            <a:r>
              <a:rPr lang="en-US" sz="4150" b="1" spc="-50" dirty="0">
                <a:latin typeface="Arial"/>
                <a:cs typeface="Arial"/>
              </a:rPr>
              <a:t>Leadership</a:t>
            </a:r>
            <a:r>
              <a:rPr sz="4150" b="1" spc="-195" dirty="0">
                <a:latin typeface="Arial"/>
                <a:cs typeface="Arial"/>
              </a:rPr>
              <a:t> </a:t>
            </a:r>
            <a:r>
              <a:rPr sz="4150" b="1" spc="-20" dirty="0">
                <a:latin typeface="Arial"/>
                <a:cs typeface="Arial"/>
              </a:rPr>
              <a:t>Team</a:t>
            </a:r>
            <a:endParaRPr sz="4150" dirty="0">
              <a:latin typeface="Arial"/>
              <a:cs typeface="Arial"/>
            </a:endParaRPr>
          </a:p>
        </p:txBody>
      </p:sp>
      <p:grpSp>
        <p:nvGrpSpPr>
          <p:cNvPr id="5" name="object 11">
            <a:extLst>
              <a:ext uri="{FF2B5EF4-FFF2-40B4-BE49-F238E27FC236}">
                <a16:creationId xmlns:a16="http://schemas.microsoft.com/office/drawing/2014/main" id="{77BC1F60-BC2B-ACFF-F2BB-D1284B88226F}"/>
              </a:ext>
            </a:extLst>
          </p:cNvPr>
          <p:cNvGrpSpPr/>
          <p:nvPr/>
        </p:nvGrpSpPr>
        <p:grpSpPr>
          <a:xfrm>
            <a:off x="0" y="7976615"/>
            <a:ext cx="14630400" cy="253365"/>
            <a:chOff x="0" y="7976615"/>
            <a:chExt cx="14630400" cy="253365"/>
          </a:xfrm>
        </p:grpSpPr>
        <p:sp>
          <p:nvSpPr>
            <p:cNvPr id="6" name="object 12">
              <a:extLst>
                <a:ext uri="{FF2B5EF4-FFF2-40B4-BE49-F238E27FC236}">
                  <a16:creationId xmlns:a16="http://schemas.microsoft.com/office/drawing/2014/main" id="{22091DFB-7645-2CF2-5D9C-8030A358D305}"/>
                </a:ext>
              </a:extLst>
            </p:cNvPr>
            <p:cNvSpPr/>
            <p:nvPr/>
          </p:nvSpPr>
          <p:spPr>
            <a:xfrm>
              <a:off x="0" y="7976615"/>
              <a:ext cx="8583295" cy="251460"/>
            </a:xfrm>
            <a:custGeom>
              <a:avLst/>
              <a:gdLst/>
              <a:ahLst/>
              <a:cxnLst/>
              <a:rect l="l" t="t" r="r" b="b"/>
              <a:pathLst>
                <a:path w="8583295" h="251459">
                  <a:moveTo>
                    <a:pt x="8583168" y="0"/>
                  </a:moveTo>
                  <a:lnTo>
                    <a:pt x="0" y="0"/>
                  </a:lnTo>
                  <a:lnTo>
                    <a:pt x="0" y="251460"/>
                  </a:lnTo>
                  <a:lnTo>
                    <a:pt x="8583168" y="251460"/>
                  </a:lnTo>
                  <a:lnTo>
                    <a:pt x="8583168" y="0"/>
                  </a:lnTo>
                  <a:close/>
                </a:path>
              </a:pathLst>
            </a:custGeom>
            <a:solidFill>
              <a:srgbClr val="844DEE"/>
            </a:solidFill>
          </p:spPr>
          <p:txBody>
            <a:bodyPr wrap="square" lIns="0" tIns="0" rIns="0" bIns="0" rtlCol="0"/>
            <a:lstStyle/>
            <a:p>
              <a:endParaRPr/>
            </a:p>
          </p:txBody>
        </p:sp>
        <p:sp>
          <p:nvSpPr>
            <p:cNvPr id="7" name="object 13">
              <a:extLst>
                <a:ext uri="{FF2B5EF4-FFF2-40B4-BE49-F238E27FC236}">
                  <a16:creationId xmlns:a16="http://schemas.microsoft.com/office/drawing/2014/main" id="{A8C9E32C-C7E7-D7CF-707F-46766A8CAC57}"/>
                </a:ext>
              </a:extLst>
            </p:cNvPr>
            <p:cNvSpPr/>
            <p:nvPr/>
          </p:nvSpPr>
          <p:spPr>
            <a:xfrm>
              <a:off x="8581643" y="7976615"/>
              <a:ext cx="6049010" cy="253365"/>
            </a:xfrm>
            <a:custGeom>
              <a:avLst/>
              <a:gdLst/>
              <a:ahLst/>
              <a:cxnLst/>
              <a:rect l="l" t="t" r="r" b="b"/>
              <a:pathLst>
                <a:path w="6049009" h="253365">
                  <a:moveTo>
                    <a:pt x="6048756" y="0"/>
                  </a:moveTo>
                  <a:lnTo>
                    <a:pt x="0" y="0"/>
                  </a:lnTo>
                  <a:lnTo>
                    <a:pt x="0" y="252984"/>
                  </a:lnTo>
                  <a:lnTo>
                    <a:pt x="6048756" y="252984"/>
                  </a:lnTo>
                  <a:lnTo>
                    <a:pt x="6048756" y="0"/>
                  </a:lnTo>
                  <a:close/>
                </a:path>
              </a:pathLst>
            </a:custGeom>
            <a:solidFill>
              <a:srgbClr val="00D7B8"/>
            </a:solidFill>
          </p:spPr>
          <p:txBody>
            <a:bodyPr wrap="square" lIns="0" tIns="0" rIns="0" bIns="0" rtlCol="0"/>
            <a:lstStyle/>
            <a:p>
              <a:endParaRPr/>
            </a:p>
          </p:txBody>
        </p:sp>
      </p:grpSp>
      <p:sp>
        <p:nvSpPr>
          <p:cNvPr id="4" name="object 3">
            <a:extLst>
              <a:ext uri="{FF2B5EF4-FFF2-40B4-BE49-F238E27FC236}">
                <a16:creationId xmlns:a16="http://schemas.microsoft.com/office/drawing/2014/main" id="{3925F728-8090-C040-07B1-7DB1CC476B62}"/>
              </a:ext>
            </a:extLst>
          </p:cNvPr>
          <p:cNvSpPr txBox="1"/>
          <p:nvPr/>
        </p:nvSpPr>
        <p:spPr>
          <a:xfrm>
            <a:off x="531063" y="1871654"/>
            <a:ext cx="13481050" cy="4453890"/>
          </a:xfrm>
          <a:prstGeom prst="rect">
            <a:avLst/>
          </a:prstGeom>
        </p:spPr>
        <p:txBody>
          <a:bodyPr vert="horz" wrap="square" lIns="0" tIns="13970" rIns="0" bIns="0" rtlCol="0">
            <a:spAutoFit/>
          </a:bodyPr>
          <a:lstStyle/>
          <a:p>
            <a:pPr marL="12700">
              <a:lnSpc>
                <a:spcPct val="100000"/>
              </a:lnSpc>
              <a:spcBef>
                <a:spcPts val="110"/>
              </a:spcBef>
            </a:pPr>
            <a:r>
              <a:rPr sz="2150" b="1" dirty="0">
                <a:solidFill>
                  <a:srgbClr val="7E7E7E"/>
                </a:solidFill>
                <a:latin typeface="Calibri"/>
                <a:cs typeface="Calibri"/>
              </a:rPr>
              <a:t>Zainab</a:t>
            </a:r>
            <a:r>
              <a:rPr sz="2150" b="1" spc="-15" dirty="0">
                <a:solidFill>
                  <a:srgbClr val="7E7E7E"/>
                </a:solidFill>
                <a:latin typeface="Calibri"/>
                <a:cs typeface="Calibri"/>
              </a:rPr>
              <a:t> </a:t>
            </a:r>
            <a:r>
              <a:rPr sz="2150" b="1" dirty="0">
                <a:solidFill>
                  <a:srgbClr val="7E7E7E"/>
                </a:solidFill>
                <a:latin typeface="Calibri"/>
                <a:cs typeface="Calibri"/>
              </a:rPr>
              <a:t>Moiz</a:t>
            </a:r>
            <a:r>
              <a:rPr sz="2150" b="1" spc="-15" dirty="0">
                <a:solidFill>
                  <a:srgbClr val="7E7E7E"/>
                </a:solidFill>
                <a:latin typeface="Calibri"/>
                <a:cs typeface="Calibri"/>
              </a:rPr>
              <a:t> </a:t>
            </a:r>
            <a:r>
              <a:rPr sz="2150" b="1" spc="-10" dirty="0">
                <a:solidFill>
                  <a:srgbClr val="7E7E7E"/>
                </a:solidFill>
                <a:latin typeface="Calibri"/>
                <a:cs typeface="Calibri"/>
              </a:rPr>
              <a:t>Siddiqui</a:t>
            </a:r>
            <a:endParaRPr sz="2150" dirty="0">
              <a:latin typeface="Calibri"/>
              <a:cs typeface="Calibri"/>
            </a:endParaRPr>
          </a:p>
          <a:p>
            <a:pPr marL="12700">
              <a:lnSpc>
                <a:spcPct val="100000"/>
              </a:lnSpc>
              <a:spcBef>
                <a:spcPts val="2335"/>
              </a:spcBef>
            </a:pPr>
            <a:r>
              <a:rPr sz="1900" dirty="0">
                <a:solidFill>
                  <a:srgbClr val="7E7E7E"/>
                </a:solidFill>
                <a:latin typeface="Calibri"/>
                <a:cs typeface="Calibri"/>
              </a:rPr>
              <a:t>Zainab</a:t>
            </a:r>
            <a:r>
              <a:rPr sz="1900" spc="-5" dirty="0">
                <a:solidFill>
                  <a:srgbClr val="7E7E7E"/>
                </a:solidFill>
                <a:latin typeface="Calibri"/>
                <a:cs typeface="Calibri"/>
              </a:rPr>
              <a:t> </a:t>
            </a:r>
            <a:r>
              <a:rPr sz="1900" dirty="0">
                <a:solidFill>
                  <a:srgbClr val="7E7E7E"/>
                </a:solidFill>
                <a:latin typeface="Calibri"/>
                <a:cs typeface="Calibri"/>
              </a:rPr>
              <a:t>comes</a:t>
            </a:r>
            <a:r>
              <a:rPr sz="1900" spc="-15" dirty="0">
                <a:solidFill>
                  <a:srgbClr val="7E7E7E"/>
                </a:solidFill>
                <a:latin typeface="Calibri"/>
                <a:cs typeface="Calibri"/>
              </a:rPr>
              <a:t> </a:t>
            </a:r>
            <a:r>
              <a:rPr sz="1900" dirty="0">
                <a:solidFill>
                  <a:srgbClr val="7E7E7E"/>
                </a:solidFill>
                <a:latin typeface="Calibri"/>
                <a:cs typeface="Calibri"/>
              </a:rPr>
              <a:t>with</a:t>
            </a:r>
            <a:r>
              <a:rPr sz="1900" spc="-5" dirty="0">
                <a:solidFill>
                  <a:srgbClr val="7E7E7E"/>
                </a:solidFill>
                <a:latin typeface="Calibri"/>
                <a:cs typeface="Calibri"/>
              </a:rPr>
              <a:t> </a:t>
            </a:r>
            <a:r>
              <a:rPr sz="1900" dirty="0">
                <a:solidFill>
                  <a:srgbClr val="7E7E7E"/>
                </a:solidFill>
                <a:latin typeface="Calibri"/>
                <a:cs typeface="Calibri"/>
              </a:rPr>
              <a:t>extensive</a:t>
            </a:r>
            <a:r>
              <a:rPr sz="1900" spc="-25" dirty="0">
                <a:solidFill>
                  <a:srgbClr val="7E7E7E"/>
                </a:solidFill>
                <a:latin typeface="Calibri"/>
                <a:cs typeface="Calibri"/>
              </a:rPr>
              <a:t> </a:t>
            </a:r>
            <a:r>
              <a:rPr sz="1900" dirty="0">
                <a:solidFill>
                  <a:srgbClr val="7E7E7E"/>
                </a:solidFill>
                <a:latin typeface="Calibri"/>
                <a:cs typeface="Calibri"/>
              </a:rPr>
              <a:t>HR experience</a:t>
            </a:r>
            <a:r>
              <a:rPr sz="1900" spc="-35" dirty="0">
                <a:solidFill>
                  <a:srgbClr val="7E7E7E"/>
                </a:solidFill>
                <a:latin typeface="Calibri"/>
                <a:cs typeface="Calibri"/>
              </a:rPr>
              <a:t> </a:t>
            </a:r>
            <a:r>
              <a:rPr sz="1900" dirty="0">
                <a:solidFill>
                  <a:srgbClr val="7E7E7E"/>
                </a:solidFill>
                <a:latin typeface="Calibri"/>
                <a:cs typeface="Calibri"/>
              </a:rPr>
              <a:t>in</a:t>
            </a:r>
            <a:r>
              <a:rPr sz="1900" spc="5" dirty="0">
                <a:solidFill>
                  <a:srgbClr val="7E7E7E"/>
                </a:solidFill>
                <a:latin typeface="Calibri"/>
                <a:cs typeface="Calibri"/>
              </a:rPr>
              <a:t> </a:t>
            </a:r>
            <a:r>
              <a:rPr sz="1900" dirty="0">
                <a:solidFill>
                  <a:srgbClr val="7E7E7E"/>
                </a:solidFill>
                <a:latin typeface="Calibri"/>
                <a:cs typeface="Calibri"/>
              </a:rPr>
              <a:t>the</a:t>
            </a:r>
            <a:r>
              <a:rPr sz="1900" spc="-10" dirty="0">
                <a:solidFill>
                  <a:srgbClr val="7E7E7E"/>
                </a:solidFill>
                <a:latin typeface="Calibri"/>
                <a:cs typeface="Calibri"/>
              </a:rPr>
              <a:t> </a:t>
            </a:r>
            <a:r>
              <a:rPr sz="1900" dirty="0">
                <a:solidFill>
                  <a:srgbClr val="7E7E7E"/>
                </a:solidFill>
                <a:latin typeface="Calibri"/>
                <a:cs typeface="Calibri"/>
              </a:rPr>
              <a:t>recruitment/training</a:t>
            </a:r>
            <a:r>
              <a:rPr sz="1900" spc="-35" dirty="0">
                <a:solidFill>
                  <a:srgbClr val="7E7E7E"/>
                </a:solidFill>
                <a:latin typeface="Calibri"/>
                <a:cs typeface="Calibri"/>
              </a:rPr>
              <a:t> </a:t>
            </a:r>
            <a:r>
              <a:rPr sz="1900" dirty="0">
                <a:solidFill>
                  <a:srgbClr val="7E7E7E"/>
                </a:solidFill>
                <a:latin typeface="Calibri"/>
                <a:cs typeface="Calibri"/>
              </a:rPr>
              <a:t>domain</a:t>
            </a:r>
            <a:r>
              <a:rPr sz="1900" spc="10" dirty="0">
                <a:solidFill>
                  <a:srgbClr val="7E7E7E"/>
                </a:solidFill>
                <a:latin typeface="Calibri"/>
                <a:cs typeface="Calibri"/>
              </a:rPr>
              <a:t> </a:t>
            </a:r>
            <a:r>
              <a:rPr sz="1900" dirty="0">
                <a:solidFill>
                  <a:srgbClr val="7E7E7E"/>
                </a:solidFill>
                <a:latin typeface="Calibri"/>
                <a:cs typeface="Calibri"/>
              </a:rPr>
              <a:t>while</a:t>
            </a:r>
            <a:r>
              <a:rPr sz="1900" spc="-5" dirty="0">
                <a:solidFill>
                  <a:srgbClr val="7E7E7E"/>
                </a:solidFill>
                <a:latin typeface="Calibri"/>
                <a:cs typeface="Calibri"/>
              </a:rPr>
              <a:t> </a:t>
            </a:r>
            <a:r>
              <a:rPr sz="1900" dirty="0">
                <a:solidFill>
                  <a:srgbClr val="7E7E7E"/>
                </a:solidFill>
                <a:latin typeface="Calibri"/>
                <a:cs typeface="Calibri"/>
              </a:rPr>
              <a:t>initiating</a:t>
            </a:r>
            <a:r>
              <a:rPr sz="1900" spc="-35" dirty="0">
                <a:solidFill>
                  <a:srgbClr val="7E7E7E"/>
                </a:solidFill>
                <a:latin typeface="Calibri"/>
                <a:cs typeface="Calibri"/>
              </a:rPr>
              <a:t> </a:t>
            </a:r>
            <a:r>
              <a:rPr sz="1900" dirty="0">
                <a:solidFill>
                  <a:srgbClr val="7E7E7E"/>
                </a:solidFill>
                <a:latin typeface="Calibri"/>
                <a:cs typeface="Calibri"/>
              </a:rPr>
              <a:t>her career</a:t>
            </a:r>
            <a:r>
              <a:rPr sz="1900" spc="-15" dirty="0">
                <a:solidFill>
                  <a:srgbClr val="7E7E7E"/>
                </a:solidFill>
                <a:latin typeface="Calibri"/>
                <a:cs typeface="Calibri"/>
              </a:rPr>
              <a:t> </a:t>
            </a:r>
            <a:r>
              <a:rPr sz="1900" dirty="0">
                <a:solidFill>
                  <a:srgbClr val="7E7E7E"/>
                </a:solidFill>
                <a:latin typeface="Calibri"/>
                <a:cs typeface="Calibri"/>
              </a:rPr>
              <a:t>with</a:t>
            </a:r>
            <a:r>
              <a:rPr sz="1900" spc="-5" dirty="0">
                <a:solidFill>
                  <a:srgbClr val="7E7E7E"/>
                </a:solidFill>
                <a:latin typeface="Calibri"/>
                <a:cs typeface="Calibri"/>
              </a:rPr>
              <a:t> </a:t>
            </a:r>
            <a:r>
              <a:rPr sz="1900" dirty="0">
                <a:solidFill>
                  <a:srgbClr val="7E7E7E"/>
                </a:solidFill>
                <a:latin typeface="Calibri"/>
                <a:cs typeface="Calibri"/>
              </a:rPr>
              <a:t>a</a:t>
            </a:r>
            <a:r>
              <a:rPr sz="1900" spc="-5" dirty="0">
                <a:solidFill>
                  <a:srgbClr val="7E7E7E"/>
                </a:solidFill>
                <a:latin typeface="Calibri"/>
                <a:cs typeface="Calibri"/>
              </a:rPr>
              <a:t> </a:t>
            </a:r>
            <a:r>
              <a:rPr sz="1900" dirty="0">
                <a:solidFill>
                  <a:srgbClr val="7E7E7E"/>
                </a:solidFill>
                <a:latin typeface="Calibri"/>
                <a:cs typeface="Calibri"/>
              </a:rPr>
              <a:t>textile</a:t>
            </a:r>
            <a:r>
              <a:rPr sz="1900" spc="-35" dirty="0">
                <a:solidFill>
                  <a:srgbClr val="7E7E7E"/>
                </a:solidFill>
                <a:latin typeface="Calibri"/>
                <a:cs typeface="Calibri"/>
              </a:rPr>
              <a:t> </a:t>
            </a:r>
            <a:r>
              <a:rPr sz="1900" dirty="0">
                <a:solidFill>
                  <a:srgbClr val="7E7E7E"/>
                </a:solidFill>
                <a:latin typeface="Calibri"/>
                <a:cs typeface="Calibri"/>
              </a:rPr>
              <a:t>giant</a:t>
            </a:r>
            <a:r>
              <a:rPr sz="1900" spc="15" dirty="0">
                <a:solidFill>
                  <a:srgbClr val="7E7E7E"/>
                </a:solidFill>
                <a:latin typeface="Calibri"/>
                <a:cs typeface="Calibri"/>
              </a:rPr>
              <a:t> </a:t>
            </a:r>
            <a:r>
              <a:rPr sz="1900" dirty="0">
                <a:solidFill>
                  <a:srgbClr val="7E7E7E"/>
                </a:solidFill>
                <a:latin typeface="Calibri"/>
                <a:cs typeface="Calibri"/>
              </a:rPr>
              <a:t>in</a:t>
            </a:r>
            <a:r>
              <a:rPr sz="1900" spc="5" dirty="0">
                <a:solidFill>
                  <a:srgbClr val="7E7E7E"/>
                </a:solidFill>
                <a:latin typeface="Calibri"/>
                <a:cs typeface="Calibri"/>
              </a:rPr>
              <a:t> </a:t>
            </a:r>
            <a:r>
              <a:rPr sz="1900" spc="-25" dirty="0">
                <a:solidFill>
                  <a:srgbClr val="7E7E7E"/>
                </a:solidFill>
                <a:latin typeface="Calibri"/>
                <a:cs typeface="Calibri"/>
              </a:rPr>
              <a:t>the</a:t>
            </a:r>
            <a:endParaRPr sz="1900" dirty="0">
              <a:latin typeface="Calibri"/>
              <a:cs typeface="Calibri"/>
            </a:endParaRPr>
          </a:p>
          <a:p>
            <a:pPr marL="12700">
              <a:lnSpc>
                <a:spcPct val="100000"/>
              </a:lnSpc>
              <a:spcBef>
                <a:spcPts val="30"/>
              </a:spcBef>
            </a:pPr>
            <a:r>
              <a:rPr sz="1900" dirty="0">
                <a:solidFill>
                  <a:srgbClr val="7E7E7E"/>
                </a:solidFill>
                <a:latin typeface="Calibri"/>
                <a:cs typeface="Calibri"/>
              </a:rPr>
              <a:t>capacity</a:t>
            </a:r>
            <a:r>
              <a:rPr sz="1900" spc="-5" dirty="0">
                <a:solidFill>
                  <a:srgbClr val="7E7E7E"/>
                </a:solidFill>
                <a:latin typeface="Calibri"/>
                <a:cs typeface="Calibri"/>
              </a:rPr>
              <a:t> </a:t>
            </a:r>
            <a:r>
              <a:rPr sz="1900" dirty="0">
                <a:solidFill>
                  <a:srgbClr val="7E7E7E"/>
                </a:solidFill>
                <a:latin typeface="Calibri"/>
                <a:cs typeface="Calibri"/>
              </a:rPr>
              <a:t>of</a:t>
            </a:r>
            <a:r>
              <a:rPr sz="1900" spc="-5" dirty="0">
                <a:solidFill>
                  <a:srgbClr val="7E7E7E"/>
                </a:solidFill>
                <a:latin typeface="Calibri"/>
                <a:cs typeface="Calibri"/>
              </a:rPr>
              <a:t> </a:t>
            </a:r>
            <a:r>
              <a:rPr sz="1900" dirty="0">
                <a:solidFill>
                  <a:srgbClr val="7E7E7E"/>
                </a:solidFill>
                <a:latin typeface="Calibri"/>
                <a:cs typeface="Calibri"/>
              </a:rPr>
              <a:t>a</a:t>
            </a:r>
            <a:r>
              <a:rPr sz="1900" spc="5" dirty="0">
                <a:solidFill>
                  <a:srgbClr val="7E7E7E"/>
                </a:solidFill>
                <a:latin typeface="Calibri"/>
                <a:cs typeface="Calibri"/>
              </a:rPr>
              <a:t> </a:t>
            </a:r>
            <a:r>
              <a:rPr sz="1900" dirty="0">
                <a:solidFill>
                  <a:srgbClr val="7E7E7E"/>
                </a:solidFill>
                <a:latin typeface="Calibri"/>
                <a:cs typeface="Calibri"/>
              </a:rPr>
              <a:t>training</a:t>
            </a:r>
            <a:r>
              <a:rPr sz="1900" spc="-20" dirty="0">
                <a:solidFill>
                  <a:srgbClr val="7E7E7E"/>
                </a:solidFill>
                <a:latin typeface="Calibri"/>
                <a:cs typeface="Calibri"/>
              </a:rPr>
              <a:t> </a:t>
            </a:r>
            <a:r>
              <a:rPr sz="1900" dirty="0">
                <a:solidFill>
                  <a:srgbClr val="7E7E7E"/>
                </a:solidFill>
                <a:latin typeface="Calibri"/>
                <a:cs typeface="Calibri"/>
              </a:rPr>
              <a:t>and</a:t>
            </a:r>
            <a:r>
              <a:rPr sz="1900" spc="15" dirty="0">
                <a:solidFill>
                  <a:srgbClr val="7E7E7E"/>
                </a:solidFill>
                <a:latin typeface="Calibri"/>
                <a:cs typeface="Calibri"/>
              </a:rPr>
              <a:t> </a:t>
            </a:r>
            <a:r>
              <a:rPr sz="1900" dirty="0">
                <a:solidFill>
                  <a:srgbClr val="7E7E7E"/>
                </a:solidFill>
                <a:latin typeface="Calibri"/>
                <a:cs typeface="Calibri"/>
              </a:rPr>
              <a:t>recruitment</a:t>
            </a:r>
            <a:r>
              <a:rPr sz="1900" spc="-50" dirty="0">
                <a:solidFill>
                  <a:srgbClr val="7E7E7E"/>
                </a:solidFill>
                <a:latin typeface="Calibri"/>
                <a:cs typeface="Calibri"/>
              </a:rPr>
              <a:t> </a:t>
            </a:r>
            <a:r>
              <a:rPr sz="1900" spc="-10" dirty="0">
                <a:solidFill>
                  <a:srgbClr val="7E7E7E"/>
                </a:solidFill>
                <a:latin typeface="Calibri"/>
                <a:cs typeface="Calibri"/>
              </a:rPr>
              <a:t>executive</a:t>
            </a:r>
            <a:r>
              <a:rPr sz="1900" spc="-25" dirty="0">
                <a:solidFill>
                  <a:srgbClr val="7E7E7E"/>
                </a:solidFill>
                <a:latin typeface="Calibri"/>
                <a:cs typeface="Calibri"/>
              </a:rPr>
              <a:t> </a:t>
            </a:r>
            <a:r>
              <a:rPr sz="1900" dirty="0">
                <a:solidFill>
                  <a:srgbClr val="7E7E7E"/>
                </a:solidFill>
                <a:latin typeface="Calibri"/>
                <a:cs typeface="Calibri"/>
              </a:rPr>
              <a:t>following</a:t>
            </a:r>
            <a:r>
              <a:rPr sz="1900" spc="-15" dirty="0">
                <a:solidFill>
                  <a:srgbClr val="7E7E7E"/>
                </a:solidFill>
                <a:latin typeface="Calibri"/>
                <a:cs typeface="Calibri"/>
              </a:rPr>
              <a:t> </a:t>
            </a:r>
            <a:r>
              <a:rPr sz="1900" dirty="0">
                <a:solidFill>
                  <a:srgbClr val="7E7E7E"/>
                </a:solidFill>
                <a:latin typeface="Calibri"/>
                <a:cs typeface="Calibri"/>
              </a:rPr>
              <a:t>her experience</a:t>
            </a:r>
            <a:r>
              <a:rPr sz="1900" spc="-30" dirty="0">
                <a:solidFill>
                  <a:srgbClr val="7E7E7E"/>
                </a:solidFill>
                <a:latin typeface="Calibri"/>
                <a:cs typeface="Calibri"/>
              </a:rPr>
              <a:t> </a:t>
            </a:r>
            <a:r>
              <a:rPr sz="1900" dirty="0">
                <a:solidFill>
                  <a:srgbClr val="7E7E7E"/>
                </a:solidFill>
                <a:latin typeface="Calibri"/>
                <a:cs typeface="Calibri"/>
              </a:rPr>
              <a:t>with</a:t>
            </a:r>
            <a:r>
              <a:rPr sz="1900" spc="-5" dirty="0">
                <a:solidFill>
                  <a:srgbClr val="7E7E7E"/>
                </a:solidFill>
                <a:latin typeface="Calibri"/>
                <a:cs typeface="Calibri"/>
              </a:rPr>
              <a:t> </a:t>
            </a:r>
            <a:r>
              <a:rPr sz="1900" dirty="0">
                <a:solidFill>
                  <a:srgbClr val="7E7E7E"/>
                </a:solidFill>
                <a:latin typeface="Calibri"/>
                <a:cs typeface="Calibri"/>
              </a:rPr>
              <a:t>HRSG</a:t>
            </a:r>
            <a:r>
              <a:rPr sz="1900" spc="-10" dirty="0">
                <a:solidFill>
                  <a:srgbClr val="7E7E7E"/>
                </a:solidFill>
                <a:latin typeface="Calibri"/>
                <a:cs typeface="Calibri"/>
              </a:rPr>
              <a:t> </a:t>
            </a:r>
            <a:r>
              <a:rPr sz="1900" dirty="0">
                <a:solidFill>
                  <a:srgbClr val="7E7E7E"/>
                </a:solidFill>
                <a:latin typeface="Calibri"/>
                <a:cs typeface="Calibri"/>
              </a:rPr>
              <a:t>as a</a:t>
            </a:r>
            <a:r>
              <a:rPr sz="1900" spc="-5" dirty="0">
                <a:solidFill>
                  <a:srgbClr val="7E7E7E"/>
                </a:solidFill>
                <a:latin typeface="Calibri"/>
                <a:cs typeface="Calibri"/>
              </a:rPr>
              <a:t> </a:t>
            </a:r>
            <a:r>
              <a:rPr sz="1900" dirty="0">
                <a:solidFill>
                  <a:srgbClr val="7E7E7E"/>
                </a:solidFill>
                <a:latin typeface="Calibri"/>
                <a:cs typeface="Calibri"/>
              </a:rPr>
              <a:t>Recruitment</a:t>
            </a:r>
            <a:r>
              <a:rPr sz="1900" spc="-15" dirty="0">
                <a:solidFill>
                  <a:srgbClr val="7E7E7E"/>
                </a:solidFill>
                <a:latin typeface="Calibri"/>
                <a:cs typeface="Calibri"/>
              </a:rPr>
              <a:t> </a:t>
            </a:r>
            <a:r>
              <a:rPr sz="1900" spc="-10" dirty="0">
                <a:solidFill>
                  <a:srgbClr val="7E7E7E"/>
                </a:solidFill>
                <a:latin typeface="Calibri"/>
                <a:cs typeface="Calibri"/>
              </a:rPr>
              <a:t>Consultant.</a:t>
            </a:r>
            <a:endParaRPr sz="1900" dirty="0">
              <a:latin typeface="Calibri"/>
              <a:cs typeface="Calibri"/>
            </a:endParaRPr>
          </a:p>
          <a:p>
            <a:pPr marL="12700" marR="5080">
              <a:lnSpc>
                <a:spcPct val="101099"/>
              </a:lnSpc>
              <a:spcBef>
                <a:spcPts val="2300"/>
              </a:spcBef>
            </a:pPr>
            <a:r>
              <a:rPr sz="1900" dirty="0">
                <a:solidFill>
                  <a:srgbClr val="7E7E7E"/>
                </a:solidFill>
                <a:latin typeface="Calibri"/>
                <a:cs typeface="Calibri"/>
              </a:rPr>
              <a:t>Zainab</a:t>
            </a:r>
            <a:r>
              <a:rPr sz="1900" spc="20" dirty="0">
                <a:solidFill>
                  <a:srgbClr val="7E7E7E"/>
                </a:solidFill>
                <a:latin typeface="Calibri"/>
                <a:cs typeface="Calibri"/>
              </a:rPr>
              <a:t> </a:t>
            </a:r>
            <a:r>
              <a:rPr sz="1900" dirty="0">
                <a:solidFill>
                  <a:srgbClr val="7E7E7E"/>
                </a:solidFill>
                <a:latin typeface="Calibri"/>
                <a:cs typeface="Calibri"/>
              </a:rPr>
              <a:t>has</a:t>
            </a:r>
            <a:r>
              <a:rPr sz="1900" spc="20" dirty="0">
                <a:solidFill>
                  <a:srgbClr val="7E7E7E"/>
                </a:solidFill>
                <a:latin typeface="Calibri"/>
                <a:cs typeface="Calibri"/>
              </a:rPr>
              <a:t> </a:t>
            </a:r>
            <a:r>
              <a:rPr sz="1900" dirty="0">
                <a:solidFill>
                  <a:srgbClr val="7E7E7E"/>
                </a:solidFill>
                <a:latin typeface="Calibri"/>
                <a:cs typeface="Calibri"/>
              </a:rPr>
              <a:t>solely</a:t>
            </a:r>
            <a:r>
              <a:rPr sz="1900" spc="5" dirty="0">
                <a:solidFill>
                  <a:srgbClr val="7E7E7E"/>
                </a:solidFill>
                <a:latin typeface="Calibri"/>
                <a:cs typeface="Calibri"/>
              </a:rPr>
              <a:t> </a:t>
            </a:r>
            <a:r>
              <a:rPr sz="1900" dirty="0">
                <a:solidFill>
                  <a:srgbClr val="7E7E7E"/>
                </a:solidFill>
                <a:latin typeface="Calibri"/>
                <a:cs typeface="Calibri"/>
              </a:rPr>
              <a:t>handled</a:t>
            </a:r>
            <a:r>
              <a:rPr sz="1900" spc="5" dirty="0">
                <a:solidFill>
                  <a:srgbClr val="7E7E7E"/>
                </a:solidFill>
                <a:latin typeface="Calibri"/>
                <a:cs typeface="Calibri"/>
              </a:rPr>
              <a:t> </a:t>
            </a:r>
            <a:r>
              <a:rPr sz="1900" dirty="0">
                <a:solidFill>
                  <a:srgbClr val="7E7E7E"/>
                </a:solidFill>
                <a:latin typeface="Calibri"/>
                <a:cs typeface="Calibri"/>
              </a:rPr>
              <a:t>a</a:t>
            </a:r>
            <a:r>
              <a:rPr sz="1900" spc="20" dirty="0">
                <a:solidFill>
                  <a:srgbClr val="7E7E7E"/>
                </a:solidFill>
                <a:latin typeface="Calibri"/>
                <a:cs typeface="Calibri"/>
              </a:rPr>
              <a:t> </a:t>
            </a:r>
            <a:r>
              <a:rPr sz="1900" dirty="0">
                <a:solidFill>
                  <a:srgbClr val="7E7E7E"/>
                </a:solidFill>
                <a:latin typeface="Calibri"/>
                <a:cs typeface="Calibri"/>
              </a:rPr>
              <a:t>critical</a:t>
            </a:r>
            <a:r>
              <a:rPr sz="1900" spc="-20" dirty="0">
                <a:solidFill>
                  <a:srgbClr val="7E7E7E"/>
                </a:solidFill>
                <a:latin typeface="Calibri"/>
                <a:cs typeface="Calibri"/>
              </a:rPr>
              <a:t> </a:t>
            </a:r>
            <a:r>
              <a:rPr sz="1900" dirty="0">
                <a:solidFill>
                  <a:srgbClr val="7E7E7E"/>
                </a:solidFill>
                <a:latin typeface="Calibri"/>
                <a:cs typeface="Calibri"/>
              </a:rPr>
              <a:t>client</a:t>
            </a:r>
            <a:r>
              <a:rPr sz="1900" spc="-15" dirty="0">
                <a:solidFill>
                  <a:srgbClr val="7E7E7E"/>
                </a:solidFill>
                <a:latin typeface="Calibri"/>
                <a:cs typeface="Calibri"/>
              </a:rPr>
              <a:t> </a:t>
            </a:r>
            <a:r>
              <a:rPr sz="1900" dirty="0">
                <a:solidFill>
                  <a:srgbClr val="7E7E7E"/>
                </a:solidFill>
                <a:latin typeface="Calibri"/>
                <a:cs typeface="Calibri"/>
              </a:rPr>
              <a:t>portfolio</a:t>
            </a:r>
            <a:r>
              <a:rPr sz="1900" spc="-5" dirty="0">
                <a:solidFill>
                  <a:srgbClr val="7E7E7E"/>
                </a:solidFill>
                <a:latin typeface="Calibri"/>
                <a:cs typeface="Calibri"/>
              </a:rPr>
              <a:t> </a:t>
            </a:r>
            <a:r>
              <a:rPr sz="1900" dirty="0">
                <a:solidFill>
                  <a:srgbClr val="7E7E7E"/>
                </a:solidFill>
                <a:latin typeface="Calibri"/>
                <a:cs typeface="Calibri"/>
              </a:rPr>
              <a:t>of</a:t>
            </a:r>
            <a:r>
              <a:rPr sz="1900" spc="20" dirty="0">
                <a:solidFill>
                  <a:srgbClr val="7E7E7E"/>
                </a:solidFill>
                <a:latin typeface="Calibri"/>
                <a:cs typeface="Calibri"/>
              </a:rPr>
              <a:t> </a:t>
            </a:r>
            <a:r>
              <a:rPr sz="1900" dirty="0">
                <a:solidFill>
                  <a:srgbClr val="7E7E7E"/>
                </a:solidFill>
                <a:latin typeface="Calibri"/>
                <a:cs typeface="Calibri"/>
              </a:rPr>
              <a:t>companies</a:t>
            </a:r>
            <a:r>
              <a:rPr sz="1900" spc="5" dirty="0">
                <a:solidFill>
                  <a:srgbClr val="7E7E7E"/>
                </a:solidFill>
                <a:latin typeface="Calibri"/>
                <a:cs typeface="Calibri"/>
              </a:rPr>
              <a:t> </a:t>
            </a:r>
            <a:r>
              <a:rPr sz="1900" dirty="0">
                <a:solidFill>
                  <a:srgbClr val="7E7E7E"/>
                </a:solidFill>
                <a:latin typeface="Calibri"/>
                <a:cs typeface="Calibri"/>
              </a:rPr>
              <a:t>comprising</a:t>
            </a:r>
            <a:r>
              <a:rPr sz="1900" spc="-5" dirty="0">
                <a:solidFill>
                  <a:srgbClr val="7E7E7E"/>
                </a:solidFill>
                <a:latin typeface="Calibri"/>
                <a:cs typeface="Calibri"/>
              </a:rPr>
              <a:t> </a:t>
            </a:r>
            <a:r>
              <a:rPr sz="1900" dirty="0">
                <a:solidFill>
                  <a:srgbClr val="7E7E7E"/>
                </a:solidFill>
                <a:latin typeface="Calibri"/>
                <a:cs typeface="Calibri"/>
              </a:rPr>
              <a:t>of</a:t>
            </a:r>
            <a:r>
              <a:rPr sz="1900" spc="20" dirty="0">
                <a:solidFill>
                  <a:srgbClr val="7E7E7E"/>
                </a:solidFill>
                <a:latin typeface="Calibri"/>
                <a:cs typeface="Calibri"/>
              </a:rPr>
              <a:t> </a:t>
            </a:r>
            <a:r>
              <a:rPr sz="1900" dirty="0">
                <a:solidFill>
                  <a:srgbClr val="7E7E7E"/>
                </a:solidFill>
                <a:latin typeface="Calibri"/>
                <a:cs typeface="Calibri"/>
              </a:rPr>
              <a:t>the tech, telecom</a:t>
            </a:r>
            <a:r>
              <a:rPr sz="1900" spc="-30" dirty="0">
                <a:solidFill>
                  <a:srgbClr val="7E7E7E"/>
                </a:solidFill>
                <a:latin typeface="Calibri"/>
                <a:cs typeface="Calibri"/>
              </a:rPr>
              <a:t> </a:t>
            </a:r>
            <a:r>
              <a:rPr sz="1900" dirty="0">
                <a:solidFill>
                  <a:srgbClr val="7E7E7E"/>
                </a:solidFill>
                <a:latin typeface="Calibri"/>
                <a:cs typeface="Calibri"/>
              </a:rPr>
              <a:t>and</a:t>
            </a:r>
            <a:r>
              <a:rPr sz="1900" spc="35" dirty="0">
                <a:solidFill>
                  <a:srgbClr val="7E7E7E"/>
                </a:solidFill>
                <a:latin typeface="Calibri"/>
                <a:cs typeface="Calibri"/>
              </a:rPr>
              <a:t> </a:t>
            </a:r>
            <a:r>
              <a:rPr sz="1900" dirty="0">
                <a:solidFill>
                  <a:srgbClr val="7E7E7E"/>
                </a:solidFill>
                <a:latin typeface="Calibri"/>
                <a:cs typeface="Calibri"/>
              </a:rPr>
              <a:t>media sector</a:t>
            </a:r>
            <a:r>
              <a:rPr sz="1900" spc="-10" dirty="0">
                <a:solidFill>
                  <a:srgbClr val="7E7E7E"/>
                </a:solidFill>
                <a:latin typeface="Calibri"/>
                <a:cs typeface="Calibri"/>
              </a:rPr>
              <a:t> </a:t>
            </a:r>
            <a:r>
              <a:rPr sz="1900" dirty="0">
                <a:solidFill>
                  <a:srgbClr val="7E7E7E"/>
                </a:solidFill>
                <a:latin typeface="Calibri"/>
                <a:cs typeface="Calibri"/>
              </a:rPr>
              <a:t>alongside</a:t>
            </a:r>
            <a:r>
              <a:rPr sz="1900" spc="45" dirty="0">
                <a:solidFill>
                  <a:srgbClr val="7E7E7E"/>
                </a:solidFill>
                <a:latin typeface="Calibri"/>
                <a:cs typeface="Calibri"/>
              </a:rPr>
              <a:t> </a:t>
            </a:r>
            <a:r>
              <a:rPr sz="1900" dirty="0">
                <a:solidFill>
                  <a:srgbClr val="7E7E7E"/>
                </a:solidFill>
                <a:latin typeface="Calibri"/>
                <a:cs typeface="Calibri"/>
              </a:rPr>
              <a:t>working</a:t>
            </a:r>
            <a:r>
              <a:rPr sz="1900" spc="15" dirty="0">
                <a:solidFill>
                  <a:srgbClr val="7E7E7E"/>
                </a:solidFill>
                <a:latin typeface="Calibri"/>
                <a:cs typeface="Calibri"/>
              </a:rPr>
              <a:t> </a:t>
            </a:r>
            <a:r>
              <a:rPr sz="1900" spc="-25" dirty="0">
                <a:solidFill>
                  <a:srgbClr val="7E7E7E"/>
                </a:solidFill>
                <a:latin typeface="Calibri"/>
                <a:cs typeface="Calibri"/>
              </a:rPr>
              <a:t>on </a:t>
            </a:r>
            <a:r>
              <a:rPr sz="1900" dirty="0">
                <a:solidFill>
                  <a:srgbClr val="7E7E7E"/>
                </a:solidFill>
                <a:latin typeface="Calibri"/>
                <a:cs typeface="Calibri"/>
              </a:rPr>
              <a:t>roles</a:t>
            </a:r>
            <a:r>
              <a:rPr sz="1900" spc="-5" dirty="0">
                <a:solidFill>
                  <a:srgbClr val="7E7E7E"/>
                </a:solidFill>
                <a:latin typeface="Calibri"/>
                <a:cs typeface="Calibri"/>
              </a:rPr>
              <a:t> </a:t>
            </a:r>
            <a:r>
              <a:rPr sz="1900" dirty="0">
                <a:solidFill>
                  <a:srgbClr val="7E7E7E"/>
                </a:solidFill>
                <a:latin typeface="Calibri"/>
                <a:cs typeface="Calibri"/>
              </a:rPr>
              <a:t>from</a:t>
            </a:r>
            <a:r>
              <a:rPr sz="1900" spc="5" dirty="0">
                <a:solidFill>
                  <a:srgbClr val="7E7E7E"/>
                </a:solidFill>
                <a:latin typeface="Calibri"/>
                <a:cs typeface="Calibri"/>
              </a:rPr>
              <a:t> </a:t>
            </a:r>
            <a:r>
              <a:rPr sz="1900" dirty="0">
                <a:solidFill>
                  <a:srgbClr val="7E7E7E"/>
                </a:solidFill>
                <a:latin typeface="Calibri"/>
                <a:cs typeface="Calibri"/>
              </a:rPr>
              <a:t>the</a:t>
            </a:r>
            <a:r>
              <a:rPr sz="1900" spc="-15" dirty="0">
                <a:solidFill>
                  <a:srgbClr val="7E7E7E"/>
                </a:solidFill>
                <a:latin typeface="Calibri"/>
                <a:cs typeface="Calibri"/>
              </a:rPr>
              <a:t> </a:t>
            </a:r>
            <a:r>
              <a:rPr sz="1900" dirty="0">
                <a:solidFill>
                  <a:srgbClr val="7E7E7E"/>
                </a:solidFill>
                <a:latin typeface="Calibri"/>
                <a:cs typeface="Calibri"/>
              </a:rPr>
              <a:t>FMCG, Logistics,</a:t>
            </a:r>
            <a:r>
              <a:rPr sz="1900" spc="-35" dirty="0">
                <a:solidFill>
                  <a:srgbClr val="7E7E7E"/>
                </a:solidFill>
                <a:latin typeface="Calibri"/>
                <a:cs typeface="Calibri"/>
              </a:rPr>
              <a:t> </a:t>
            </a:r>
            <a:r>
              <a:rPr sz="1900" dirty="0">
                <a:solidFill>
                  <a:srgbClr val="7E7E7E"/>
                </a:solidFill>
                <a:latin typeface="Calibri"/>
                <a:cs typeface="Calibri"/>
              </a:rPr>
              <a:t>NGO and</a:t>
            </a:r>
            <a:r>
              <a:rPr sz="1900" spc="5" dirty="0">
                <a:solidFill>
                  <a:srgbClr val="7E7E7E"/>
                </a:solidFill>
                <a:latin typeface="Calibri"/>
                <a:cs typeface="Calibri"/>
              </a:rPr>
              <a:t> </a:t>
            </a:r>
            <a:r>
              <a:rPr sz="1900" dirty="0">
                <a:solidFill>
                  <a:srgbClr val="7E7E7E"/>
                </a:solidFill>
                <a:latin typeface="Calibri"/>
                <a:cs typeface="Calibri"/>
              </a:rPr>
              <a:t>Start-up</a:t>
            </a:r>
            <a:r>
              <a:rPr sz="1900" spc="-5" dirty="0">
                <a:solidFill>
                  <a:srgbClr val="7E7E7E"/>
                </a:solidFill>
                <a:latin typeface="Calibri"/>
                <a:cs typeface="Calibri"/>
              </a:rPr>
              <a:t> </a:t>
            </a:r>
            <a:r>
              <a:rPr sz="1900" dirty="0">
                <a:solidFill>
                  <a:srgbClr val="7E7E7E"/>
                </a:solidFill>
                <a:latin typeface="Calibri"/>
                <a:cs typeface="Calibri"/>
              </a:rPr>
              <a:t>sectors</a:t>
            </a:r>
            <a:r>
              <a:rPr sz="1900" spc="-20" dirty="0">
                <a:solidFill>
                  <a:srgbClr val="7E7E7E"/>
                </a:solidFill>
                <a:latin typeface="Calibri"/>
                <a:cs typeface="Calibri"/>
              </a:rPr>
              <a:t> </a:t>
            </a:r>
            <a:r>
              <a:rPr sz="1900" dirty="0">
                <a:solidFill>
                  <a:srgbClr val="7E7E7E"/>
                </a:solidFill>
                <a:latin typeface="Calibri"/>
                <a:cs typeface="Calibri"/>
              </a:rPr>
              <a:t>as</a:t>
            </a:r>
            <a:r>
              <a:rPr sz="1900" spc="5" dirty="0">
                <a:solidFill>
                  <a:srgbClr val="7E7E7E"/>
                </a:solidFill>
                <a:latin typeface="Calibri"/>
                <a:cs typeface="Calibri"/>
              </a:rPr>
              <a:t> </a:t>
            </a:r>
            <a:r>
              <a:rPr sz="1900" dirty="0">
                <a:solidFill>
                  <a:srgbClr val="7E7E7E"/>
                </a:solidFill>
                <a:latin typeface="Calibri"/>
                <a:cs typeface="Calibri"/>
              </a:rPr>
              <a:t>well.</a:t>
            </a:r>
            <a:r>
              <a:rPr sz="1900" spc="-25" dirty="0">
                <a:solidFill>
                  <a:srgbClr val="7E7E7E"/>
                </a:solidFill>
                <a:latin typeface="Calibri"/>
                <a:cs typeface="Calibri"/>
              </a:rPr>
              <a:t> </a:t>
            </a:r>
            <a:r>
              <a:rPr sz="1900" dirty="0">
                <a:solidFill>
                  <a:srgbClr val="7E7E7E"/>
                </a:solidFill>
                <a:latin typeface="Calibri"/>
                <a:cs typeface="Calibri"/>
              </a:rPr>
              <a:t>Her prominent</a:t>
            </a:r>
            <a:r>
              <a:rPr sz="1900" spc="-5" dirty="0">
                <a:solidFill>
                  <a:srgbClr val="7E7E7E"/>
                </a:solidFill>
                <a:latin typeface="Calibri"/>
                <a:cs typeface="Calibri"/>
              </a:rPr>
              <a:t> </a:t>
            </a:r>
            <a:r>
              <a:rPr sz="1900" dirty="0">
                <a:solidFill>
                  <a:srgbClr val="7E7E7E"/>
                </a:solidFill>
                <a:latin typeface="Calibri"/>
                <a:cs typeface="Calibri"/>
              </a:rPr>
              <a:t>clientele</a:t>
            </a:r>
            <a:r>
              <a:rPr sz="1900" spc="-50" dirty="0">
                <a:solidFill>
                  <a:srgbClr val="7E7E7E"/>
                </a:solidFill>
                <a:latin typeface="Calibri"/>
                <a:cs typeface="Calibri"/>
              </a:rPr>
              <a:t> </a:t>
            </a:r>
            <a:r>
              <a:rPr sz="1900" dirty="0">
                <a:solidFill>
                  <a:srgbClr val="7E7E7E"/>
                </a:solidFill>
                <a:latin typeface="Calibri"/>
                <a:cs typeface="Calibri"/>
              </a:rPr>
              <a:t>include Zong,</a:t>
            </a:r>
            <a:r>
              <a:rPr sz="1900" spc="-5" dirty="0">
                <a:solidFill>
                  <a:srgbClr val="7E7E7E"/>
                </a:solidFill>
                <a:latin typeface="Calibri"/>
                <a:cs typeface="Calibri"/>
              </a:rPr>
              <a:t> </a:t>
            </a:r>
            <a:r>
              <a:rPr sz="1900" dirty="0">
                <a:solidFill>
                  <a:srgbClr val="7E7E7E"/>
                </a:solidFill>
                <a:latin typeface="Calibri"/>
                <a:cs typeface="Calibri"/>
              </a:rPr>
              <a:t>Wateen</a:t>
            </a:r>
            <a:r>
              <a:rPr sz="1900" spc="-15" dirty="0">
                <a:solidFill>
                  <a:srgbClr val="7E7E7E"/>
                </a:solidFill>
                <a:latin typeface="Calibri"/>
                <a:cs typeface="Calibri"/>
              </a:rPr>
              <a:t> </a:t>
            </a:r>
            <a:r>
              <a:rPr sz="1900" dirty="0">
                <a:solidFill>
                  <a:srgbClr val="7E7E7E"/>
                </a:solidFill>
                <a:latin typeface="Calibri"/>
                <a:cs typeface="Calibri"/>
              </a:rPr>
              <a:t>telecom,</a:t>
            </a:r>
            <a:r>
              <a:rPr sz="1900" spc="-40" dirty="0">
                <a:solidFill>
                  <a:srgbClr val="7E7E7E"/>
                </a:solidFill>
                <a:latin typeface="Calibri"/>
                <a:cs typeface="Calibri"/>
              </a:rPr>
              <a:t> </a:t>
            </a:r>
            <a:r>
              <a:rPr sz="1900" spc="-10" dirty="0">
                <a:solidFill>
                  <a:srgbClr val="7E7E7E"/>
                </a:solidFill>
                <a:latin typeface="Calibri"/>
                <a:cs typeface="Calibri"/>
              </a:rPr>
              <a:t>Huawei, </a:t>
            </a:r>
            <a:r>
              <a:rPr sz="1900" dirty="0">
                <a:solidFill>
                  <a:srgbClr val="7E7E7E"/>
                </a:solidFill>
                <a:latin typeface="Calibri"/>
                <a:cs typeface="Calibri"/>
              </a:rPr>
              <a:t>WorldGroup,</a:t>
            </a:r>
            <a:r>
              <a:rPr sz="1900" spc="-5" dirty="0">
                <a:solidFill>
                  <a:srgbClr val="7E7E7E"/>
                </a:solidFill>
                <a:latin typeface="Calibri"/>
                <a:cs typeface="Calibri"/>
              </a:rPr>
              <a:t> </a:t>
            </a:r>
            <a:r>
              <a:rPr sz="1900" dirty="0">
                <a:solidFill>
                  <a:srgbClr val="7E7E7E"/>
                </a:solidFill>
                <a:latin typeface="Calibri"/>
                <a:cs typeface="Calibri"/>
              </a:rPr>
              <a:t>Akhuwat</a:t>
            </a:r>
            <a:r>
              <a:rPr sz="1900" spc="-10" dirty="0">
                <a:solidFill>
                  <a:srgbClr val="7E7E7E"/>
                </a:solidFill>
                <a:latin typeface="Calibri"/>
                <a:cs typeface="Calibri"/>
              </a:rPr>
              <a:t> </a:t>
            </a:r>
            <a:r>
              <a:rPr sz="1900" dirty="0">
                <a:solidFill>
                  <a:srgbClr val="7E7E7E"/>
                </a:solidFill>
                <a:latin typeface="Calibri"/>
                <a:cs typeface="Calibri"/>
              </a:rPr>
              <a:t>Foundation,</a:t>
            </a:r>
            <a:r>
              <a:rPr sz="1900" spc="-30" dirty="0">
                <a:solidFill>
                  <a:srgbClr val="7E7E7E"/>
                </a:solidFill>
                <a:latin typeface="Calibri"/>
                <a:cs typeface="Calibri"/>
              </a:rPr>
              <a:t> </a:t>
            </a:r>
            <a:r>
              <a:rPr sz="1900" spc="-10" dirty="0">
                <a:solidFill>
                  <a:srgbClr val="7E7E7E"/>
                </a:solidFill>
                <a:latin typeface="Calibri"/>
                <a:cs typeface="Calibri"/>
              </a:rPr>
              <a:t>Transworld</a:t>
            </a:r>
            <a:r>
              <a:rPr sz="1900" spc="-15" dirty="0">
                <a:solidFill>
                  <a:srgbClr val="7E7E7E"/>
                </a:solidFill>
                <a:latin typeface="Calibri"/>
                <a:cs typeface="Calibri"/>
              </a:rPr>
              <a:t> </a:t>
            </a:r>
            <a:r>
              <a:rPr sz="1900" dirty="0">
                <a:solidFill>
                  <a:srgbClr val="7E7E7E"/>
                </a:solidFill>
                <a:latin typeface="Calibri"/>
                <a:cs typeface="Calibri"/>
              </a:rPr>
              <a:t>Enterprises,</a:t>
            </a:r>
            <a:r>
              <a:rPr sz="1900" spc="-60" dirty="0">
                <a:solidFill>
                  <a:srgbClr val="7E7E7E"/>
                </a:solidFill>
                <a:latin typeface="Calibri"/>
                <a:cs typeface="Calibri"/>
              </a:rPr>
              <a:t> </a:t>
            </a:r>
            <a:r>
              <a:rPr sz="1900" spc="-20" dirty="0">
                <a:solidFill>
                  <a:srgbClr val="7E7E7E"/>
                </a:solidFill>
                <a:latin typeface="Calibri"/>
                <a:cs typeface="Calibri"/>
              </a:rPr>
              <a:t>Vava</a:t>
            </a:r>
            <a:r>
              <a:rPr sz="1900" spc="-10" dirty="0">
                <a:solidFill>
                  <a:srgbClr val="7E7E7E"/>
                </a:solidFill>
                <a:latin typeface="Calibri"/>
                <a:cs typeface="Calibri"/>
              </a:rPr>
              <a:t> </a:t>
            </a:r>
            <a:r>
              <a:rPr sz="1900" dirty="0">
                <a:solidFill>
                  <a:srgbClr val="7E7E7E"/>
                </a:solidFill>
                <a:latin typeface="Calibri"/>
                <a:cs typeface="Calibri"/>
              </a:rPr>
              <a:t>Cars,</a:t>
            </a:r>
            <a:r>
              <a:rPr sz="1900" spc="-20" dirty="0">
                <a:solidFill>
                  <a:srgbClr val="7E7E7E"/>
                </a:solidFill>
                <a:latin typeface="Calibri"/>
                <a:cs typeface="Calibri"/>
              </a:rPr>
              <a:t> </a:t>
            </a:r>
            <a:r>
              <a:rPr sz="1900" dirty="0">
                <a:solidFill>
                  <a:srgbClr val="7E7E7E"/>
                </a:solidFill>
                <a:latin typeface="Calibri"/>
                <a:cs typeface="Calibri"/>
              </a:rPr>
              <a:t>Rohde</a:t>
            </a:r>
            <a:r>
              <a:rPr sz="1900" spc="-20" dirty="0">
                <a:solidFill>
                  <a:srgbClr val="7E7E7E"/>
                </a:solidFill>
                <a:latin typeface="Calibri"/>
                <a:cs typeface="Calibri"/>
              </a:rPr>
              <a:t> </a:t>
            </a:r>
            <a:r>
              <a:rPr sz="1900" dirty="0">
                <a:solidFill>
                  <a:srgbClr val="7E7E7E"/>
                </a:solidFill>
                <a:latin typeface="Calibri"/>
                <a:cs typeface="Calibri"/>
              </a:rPr>
              <a:t>&amp;</a:t>
            </a:r>
            <a:r>
              <a:rPr sz="1900" spc="-20" dirty="0">
                <a:solidFill>
                  <a:srgbClr val="7E7E7E"/>
                </a:solidFill>
                <a:latin typeface="Calibri"/>
                <a:cs typeface="Calibri"/>
              </a:rPr>
              <a:t> </a:t>
            </a:r>
            <a:r>
              <a:rPr sz="1900" dirty="0">
                <a:solidFill>
                  <a:srgbClr val="7E7E7E"/>
                </a:solidFill>
                <a:latin typeface="Calibri"/>
                <a:cs typeface="Calibri"/>
              </a:rPr>
              <a:t>Schwarz,</a:t>
            </a:r>
            <a:r>
              <a:rPr sz="1900" spc="-10" dirty="0">
                <a:solidFill>
                  <a:srgbClr val="7E7E7E"/>
                </a:solidFill>
                <a:latin typeface="Calibri"/>
                <a:cs typeface="Calibri"/>
              </a:rPr>
              <a:t> </a:t>
            </a:r>
            <a:r>
              <a:rPr sz="1900" spc="-65" dirty="0">
                <a:solidFill>
                  <a:srgbClr val="7E7E7E"/>
                </a:solidFill>
                <a:latin typeface="Calibri"/>
                <a:cs typeface="Calibri"/>
              </a:rPr>
              <a:t>PPAF,</a:t>
            </a:r>
            <a:r>
              <a:rPr sz="1900" spc="-40" dirty="0">
                <a:solidFill>
                  <a:srgbClr val="7E7E7E"/>
                </a:solidFill>
                <a:latin typeface="Calibri"/>
                <a:cs typeface="Calibri"/>
              </a:rPr>
              <a:t> </a:t>
            </a:r>
            <a:r>
              <a:rPr sz="1900" dirty="0">
                <a:solidFill>
                  <a:srgbClr val="7E7E7E"/>
                </a:solidFill>
                <a:latin typeface="Calibri"/>
                <a:cs typeface="Calibri"/>
              </a:rPr>
              <a:t>Assa</a:t>
            </a:r>
            <a:r>
              <a:rPr sz="1900" spc="-30" dirty="0">
                <a:solidFill>
                  <a:srgbClr val="7E7E7E"/>
                </a:solidFill>
                <a:latin typeface="Calibri"/>
                <a:cs typeface="Calibri"/>
              </a:rPr>
              <a:t> </a:t>
            </a:r>
            <a:r>
              <a:rPr sz="1900" spc="-10" dirty="0">
                <a:solidFill>
                  <a:srgbClr val="7E7E7E"/>
                </a:solidFill>
                <a:latin typeface="Calibri"/>
                <a:cs typeface="Calibri"/>
              </a:rPr>
              <a:t>Abloy,</a:t>
            </a:r>
            <a:r>
              <a:rPr sz="1900" spc="-15" dirty="0">
                <a:solidFill>
                  <a:srgbClr val="7E7E7E"/>
                </a:solidFill>
                <a:latin typeface="Calibri"/>
                <a:cs typeface="Calibri"/>
              </a:rPr>
              <a:t> </a:t>
            </a:r>
            <a:r>
              <a:rPr sz="1900" dirty="0">
                <a:solidFill>
                  <a:srgbClr val="7E7E7E"/>
                </a:solidFill>
                <a:latin typeface="Calibri"/>
                <a:cs typeface="Calibri"/>
              </a:rPr>
              <a:t>Good-core</a:t>
            </a:r>
            <a:r>
              <a:rPr sz="1900" spc="-10" dirty="0">
                <a:solidFill>
                  <a:srgbClr val="7E7E7E"/>
                </a:solidFill>
                <a:latin typeface="Calibri"/>
                <a:cs typeface="Calibri"/>
              </a:rPr>
              <a:t> software, </a:t>
            </a:r>
            <a:r>
              <a:rPr sz="1900" dirty="0">
                <a:solidFill>
                  <a:srgbClr val="7E7E7E"/>
                </a:solidFill>
                <a:latin typeface="Calibri"/>
                <a:cs typeface="Calibri"/>
              </a:rPr>
              <a:t>MachineSells,</a:t>
            </a:r>
            <a:r>
              <a:rPr sz="1900" spc="-40" dirty="0">
                <a:solidFill>
                  <a:srgbClr val="7E7E7E"/>
                </a:solidFill>
                <a:latin typeface="Calibri"/>
                <a:cs typeface="Calibri"/>
              </a:rPr>
              <a:t> </a:t>
            </a:r>
            <a:r>
              <a:rPr sz="1900" dirty="0">
                <a:solidFill>
                  <a:srgbClr val="7E7E7E"/>
                </a:solidFill>
                <a:latin typeface="Calibri"/>
                <a:cs typeface="Calibri"/>
              </a:rPr>
              <a:t>EZBuy</a:t>
            </a:r>
            <a:r>
              <a:rPr sz="1900" spc="40" dirty="0">
                <a:solidFill>
                  <a:srgbClr val="7E7E7E"/>
                </a:solidFill>
                <a:latin typeface="Calibri"/>
                <a:cs typeface="Calibri"/>
              </a:rPr>
              <a:t> </a:t>
            </a:r>
            <a:r>
              <a:rPr sz="1900" dirty="0">
                <a:solidFill>
                  <a:srgbClr val="7E7E7E"/>
                </a:solidFill>
                <a:latin typeface="Calibri"/>
                <a:cs typeface="Calibri"/>
              </a:rPr>
              <a:t>Pakistan,</a:t>
            </a:r>
            <a:r>
              <a:rPr sz="1900" spc="-25" dirty="0">
                <a:solidFill>
                  <a:srgbClr val="7E7E7E"/>
                </a:solidFill>
                <a:latin typeface="Calibri"/>
                <a:cs typeface="Calibri"/>
              </a:rPr>
              <a:t> </a:t>
            </a:r>
            <a:r>
              <a:rPr sz="1900" spc="-20" dirty="0">
                <a:solidFill>
                  <a:srgbClr val="7E7E7E"/>
                </a:solidFill>
                <a:latin typeface="Calibri"/>
                <a:cs typeface="Calibri"/>
              </a:rPr>
              <a:t>RedTone.</a:t>
            </a:r>
            <a:r>
              <a:rPr sz="1900" spc="10" dirty="0">
                <a:solidFill>
                  <a:srgbClr val="7E7E7E"/>
                </a:solidFill>
                <a:latin typeface="Calibri"/>
                <a:cs typeface="Calibri"/>
              </a:rPr>
              <a:t> </a:t>
            </a:r>
            <a:r>
              <a:rPr sz="1900" dirty="0">
                <a:solidFill>
                  <a:srgbClr val="7E7E7E"/>
                </a:solidFill>
                <a:latin typeface="Calibri"/>
                <a:cs typeface="Calibri"/>
              </a:rPr>
              <a:t>Communications,</a:t>
            </a:r>
            <a:r>
              <a:rPr sz="1900" spc="-5" dirty="0">
                <a:solidFill>
                  <a:srgbClr val="7E7E7E"/>
                </a:solidFill>
                <a:latin typeface="Calibri"/>
                <a:cs typeface="Calibri"/>
              </a:rPr>
              <a:t> </a:t>
            </a:r>
            <a:r>
              <a:rPr sz="1900" dirty="0">
                <a:solidFill>
                  <a:srgbClr val="7E7E7E"/>
                </a:solidFill>
                <a:latin typeface="Calibri"/>
                <a:cs typeface="Calibri"/>
              </a:rPr>
              <a:t>Pioneer</a:t>
            </a:r>
            <a:r>
              <a:rPr sz="1900" spc="-15" dirty="0">
                <a:solidFill>
                  <a:srgbClr val="7E7E7E"/>
                </a:solidFill>
                <a:latin typeface="Calibri"/>
                <a:cs typeface="Calibri"/>
              </a:rPr>
              <a:t> </a:t>
            </a:r>
            <a:r>
              <a:rPr sz="1900" dirty="0">
                <a:solidFill>
                  <a:srgbClr val="7E7E7E"/>
                </a:solidFill>
                <a:latin typeface="Calibri"/>
                <a:cs typeface="Calibri"/>
              </a:rPr>
              <a:t>Seeds,</a:t>
            </a:r>
            <a:r>
              <a:rPr sz="1900" spc="-15" dirty="0">
                <a:solidFill>
                  <a:srgbClr val="7E7E7E"/>
                </a:solidFill>
                <a:latin typeface="Calibri"/>
                <a:cs typeface="Calibri"/>
              </a:rPr>
              <a:t> </a:t>
            </a:r>
            <a:r>
              <a:rPr sz="1900" dirty="0">
                <a:solidFill>
                  <a:srgbClr val="7E7E7E"/>
                </a:solidFill>
                <a:latin typeface="Calibri"/>
                <a:cs typeface="Calibri"/>
              </a:rPr>
              <a:t>IAL</a:t>
            </a:r>
            <a:r>
              <a:rPr sz="1900" spc="25" dirty="0">
                <a:solidFill>
                  <a:srgbClr val="7E7E7E"/>
                </a:solidFill>
                <a:latin typeface="Calibri"/>
                <a:cs typeface="Calibri"/>
              </a:rPr>
              <a:t> </a:t>
            </a:r>
            <a:r>
              <a:rPr sz="1900" dirty="0">
                <a:solidFill>
                  <a:srgbClr val="7E7E7E"/>
                </a:solidFill>
                <a:latin typeface="Calibri"/>
                <a:cs typeface="Calibri"/>
              </a:rPr>
              <a:t>Saatchi,</a:t>
            </a:r>
            <a:r>
              <a:rPr sz="1900" spc="-20" dirty="0">
                <a:solidFill>
                  <a:srgbClr val="7E7E7E"/>
                </a:solidFill>
                <a:latin typeface="Calibri"/>
                <a:cs typeface="Calibri"/>
              </a:rPr>
              <a:t> </a:t>
            </a:r>
            <a:r>
              <a:rPr sz="1900" dirty="0">
                <a:solidFill>
                  <a:srgbClr val="7E7E7E"/>
                </a:solidFill>
                <a:latin typeface="Calibri"/>
                <a:cs typeface="Calibri"/>
              </a:rPr>
              <a:t>Bulls</a:t>
            </a:r>
            <a:r>
              <a:rPr sz="1900" spc="15" dirty="0">
                <a:solidFill>
                  <a:srgbClr val="7E7E7E"/>
                </a:solidFill>
                <a:latin typeface="Calibri"/>
                <a:cs typeface="Calibri"/>
              </a:rPr>
              <a:t> </a:t>
            </a:r>
            <a:r>
              <a:rPr sz="1900" dirty="0">
                <a:solidFill>
                  <a:srgbClr val="7E7E7E"/>
                </a:solidFill>
                <a:latin typeface="Calibri"/>
                <a:cs typeface="Calibri"/>
              </a:rPr>
              <a:t>Eye</a:t>
            </a:r>
            <a:r>
              <a:rPr sz="1900" spc="20" dirty="0">
                <a:solidFill>
                  <a:srgbClr val="7E7E7E"/>
                </a:solidFill>
                <a:latin typeface="Calibri"/>
                <a:cs typeface="Calibri"/>
              </a:rPr>
              <a:t> </a:t>
            </a:r>
            <a:r>
              <a:rPr sz="1900" dirty="0">
                <a:solidFill>
                  <a:srgbClr val="7E7E7E"/>
                </a:solidFill>
                <a:latin typeface="Calibri"/>
                <a:cs typeface="Calibri"/>
              </a:rPr>
              <a:t>Communications,</a:t>
            </a:r>
            <a:r>
              <a:rPr sz="1900" spc="-5" dirty="0">
                <a:solidFill>
                  <a:srgbClr val="7E7E7E"/>
                </a:solidFill>
                <a:latin typeface="Calibri"/>
                <a:cs typeface="Calibri"/>
              </a:rPr>
              <a:t> </a:t>
            </a:r>
            <a:r>
              <a:rPr sz="1900" dirty="0">
                <a:solidFill>
                  <a:srgbClr val="7E7E7E"/>
                </a:solidFill>
                <a:latin typeface="Calibri"/>
                <a:cs typeface="Calibri"/>
              </a:rPr>
              <a:t>Digitz,</a:t>
            </a:r>
            <a:r>
              <a:rPr sz="1900" spc="10" dirty="0">
                <a:solidFill>
                  <a:srgbClr val="7E7E7E"/>
                </a:solidFill>
                <a:latin typeface="Calibri"/>
                <a:cs typeface="Calibri"/>
              </a:rPr>
              <a:t> </a:t>
            </a:r>
            <a:r>
              <a:rPr sz="1900" dirty="0">
                <a:solidFill>
                  <a:srgbClr val="7E7E7E"/>
                </a:solidFill>
                <a:latin typeface="Calibri"/>
                <a:cs typeface="Calibri"/>
              </a:rPr>
              <a:t>Careem,</a:t>
            </a:r>
            <a:r>
              <a:rPr sz="1900" spc="35" dirty="0">
                <a:solidFill>
                  <a:srgbClr val="7E7E7E"/>
                </a:solidFill>
                <a:latin typeface="Calibri"/>
                <a:cs typeface="Calibri"/>
              </a:rPr>
              <a:t> </a:t>
            </a:r>
            <a:r>
              <a:rPr sz="1900" spc="-25" dirty="0">
                <a:solidFill>
                  <a:srgbClr val="7E7E7E"/>
                </a:solidFill>
                <a:latin typeface="Calibri"/>
                <a:cs typeface="Calibri"/>
              </a:rPr>
              <a:t>GSK </a:t>
            </a:r>
            <a:r>
              <a:rPr sz="1900" dirty="0">
                <a:solidFill>
                  <a:srgbClr val="7E7E7E"/>
                </a:solidFill>
                <a:latin typeface="Calibri"/>
                <a:cs typeface="Calibri"/>
              </a:rPr>
              <a:t>Pakistan,</a:t>
            </a:r>
            <a:r>
              <a:rPr sz="1900" spc="-35" dirty="0">
                <a:solidFill>
                  <a:srgbClr val="7E7E7E"/>
                </a:solidFill>
                <a:latin typeface="Calibri"/>
                <a:cs typeface="Calibri"/>
              </a:rPr>
              <a:t> </a:t>
            </a:r>
            <a:r>
              <a:rPr sz="1900" dirty="0">
                <a:solidFill>
                  <a:srgbClr val="7E7E7E"/>
                </a:solidFill>
                <a:latin typeface="Calibri"/>
                <a:cs typeface="Calibri"/>
              </a:rPr>
              <a:t>ISL, Hilal</a:t>
            </a:r>
            <a:r>
              <a:rPr sz="1900" spc="-20" dirty="0">
                <a:solidFill>
                  <a:srgbClr val="7E7E7E"/>
                </a:solidFill>
                <a:latin typeface="Calibri"/>
                <a:cs typeface="Calibri"/>
              </a:rPr>
              <a:t> </a:t>
            </a:r>
            <a:r>
              <a:rPr sz="1900" dirty="0">
                <a:solidFill>
                  <a:srgbClr val="7E7E7E"/>
                </a:solidFill>
                <a:latin typeface="Calibri"/>
                <a:cs typeface="Calibri"/>
              </a:rPr>
              <a:t>Foods, Geo</a:t>
            </a:r>
            <a:r>
              <a:rPr sz="1900" spc="-10" dirty="0">
                <a:solidFill>
                  <a:srgbClr val="7E7E7E"/>
                </a:solidFill>
                <a:latin typeface="Calibri"/>
                <a:cs typeface="Calibri"/>
              </a:rPr>
              <a:t> </a:t>
            </a:r>
            <a:r>
              <a:rPr sz="1900" dirty="0">
                <a:solidFill>
                  <a:srgbClr val="7E7E7E"/>
                </a:solidFill>
                <a:latin typeface="Calibri"/>
                <a:cs typeface="Calibri"/>
              </a:rPr>
              <a:t>Jang</a:t>
            </a:r>
            <a:r>
              <a:rPr sz="1900" spc="-5" dirty="0">
                <a:solidFill>
                  <a:srgbClr val="7E7E7E"/>
                </a:solidFill>
                <a:latin typeface="Calibri"/>
                <a:cs typeface="Calibri"/>
              </a:rPr>
              <a:t> </a:t>
            </a:r>
            <a:r>
              <a:rPr sz="1900" dirty="0">
                <a:solidFill>
                  <a:srgbClr val="7E7E7E"/>
                </a:solidFill>
                <a:latin typeface="Calibri"/>
                <a:cs typeface="Calibri"/>
              </a:rPr>
              <a:t>Group,</a:t>
            </a:r>
            <a:r>
              <a:rPr sz="1900" spc="10" dirty="0">
                <a:solidFill>
                  <a:srgbClr val="7E7E7E"/>
                </a:solidFill>
                <a:latin typeface="Calibri"/>
                <a:cs typeface="Calibri"/>
              </a:rPr>
              <a:t> </a:t>
            </a:r>
            <a:r>
              <a:rPr sz="1900" dirty="0">
                <a:solidFill>
                  <a:srgbClr val="7E7E7E"/>
                </a:solidFill>
                <a:latin typeface="Calibri"/>
                <a:cs typeface="Calibri"/>
              </a:rPr>
              <a:t>Rafhan</a:t>
            </a:r>
            <a:r>
              <a:rPr sz="1900" spc="-15" dirty="0">
                <a:solidFill>
                  <a:srgbClr val="7E7E7E"/>
                </a:solidFill>
                <a:latin typeface="Calibri"/>
                <a:cs typeface="Calibri"/>
              </a:rPr>
              <a:t> </a:t>
            </a:r>
            <a:r>
              <a:rPr sz="1900" dirty="0">
                <a:solidFill>
                  <a:srgbClr val="7E7E7E"/>
                </a:solidFill>
                <a:latin typeface="Calibri"/>
                <a:cs typeface="Calibri"/>
              </a:rPr>
              <a:t>Maize,</a:t>
            </a:r>
            <a:r>
              <a:rPr sz="1900" spc="-5" dirty="0">
                <a:solidFill>
                  <a:srgbClr val="7E7E7E"/>
                </a:solidFill>
                <a:latin typeface="Calibri"/>
                <a:cs typeface="Calibri"/>
              </a:rPr>
              <a:t> </a:t>
            </a:r>
            <a:r>
              <a:rPr sz="1900" spc="-20" dirty="0">
                <a:solidFill>
                  <a:srgbClr val="7E7E7E"/>
                </a:solidFill>
                <a:latin typeface="Calibri"/>
                <a:cs typeface="Calibri"/>
              </a:rPr>
              <a:t>etc.</a:t>
            </a:r>
            <a:endParaRPr sz="1900" dirty="0">
              <a:latin typeface="Calibri"/>
              <a:cs typeface="Calibri"/>
            </a:endParaRPr>
          </a:p>
          <a:p>
            <a:pPr marL="12700" marR="75565">
              <a:lnSpc>
                <a:spcPct val="101099"/>
              </a:lnSpc>
              <a:spcBef>
                <a:spcPts val="2305"/>
              </a:spcBef>
            </a:pPr>
            <a:r>
              <a:rPr sz="1900" dirty="0">
                <a:solidFill>
                  <a:srgbClr val="7E7E7E"/>
                </a:solidFill>
                <a:latin typeface="Calibri"/>
                <a:cs typeface="Calibri"/>
              </a:rPr>
              <a:t>Zainab</a:t>
            </a:r>
            <a:r>
              <a:rPr sz="1900" spc="10" dirty="0">
                <a:solidFill>
                  <a:srgbClr val="7E7E7E"/>
                </a:solidFill>
                <a:latin typeface="Calibri"/>
                <a:cs typeface="Calibri"/>
              </a:rPr>
              <a:t> </a:t>
            </a:r>
            <a:r>
              <a:rPr sz="1900" dirty="0">
                <a:solidFill>
                  <a:srgbClr val="7E7E7E"/>
                </a:solidFill>
                <a:latin typeface="Calibri"/>
                <a:cs typeface="Calibri"/>
              </a:rPr>
              <a:t>is</a:t>
            </a:r>
            <a:r>
              <a:rPr sz="1900" spc="-10" dirty="0">
                <a:solidFill>
                  <a:srgbClr val="7E7E7E"/>
                </a:solidFill>
                <a:latin typeface="Calibri"/>
                <a:cs typeface="Calibri"/>
              </a:rPr>
              <a:t> </a:t>
            </a:r>
            <a:r>
              <a:rPr sz="1900" dirty="0">
                <a:solidFill>
                  <a:srgbClr val="7E7E7E"/>
                </a:solidFill>
                <a:latin typeface="Calibri"/>
                <a:cs typeface="Calibri"/>
              </a:rPr>
              <a:t>an</a:t>
            </a:r>
            <a:r>
              <a:rPr sz="1900" spc="10" dirty="0">
                <a:solidFill>
                  <a:srgbClr val="7E7E7E"/>
                </a:solidFill>
                <a:latin typeface="Calibri"/>
                <a:cs typeface="Calibri"/>
              </a:rPr>
              <a:t> </a:t>
            </a:r>
            <a:r>
              <a:rPr sz="1900" dirty="0">
                <a:solidFill>
                  <a:srgbClr val="7E7E7E"/>
                </a:solidFill>
                <a:latin typeface="Calibri"/>
                <a:cs typeface="Calibri"/>
              </a:rPr>
              <a:t>HR Graduate from</a:t>
            </a:r>
            <a:r>
              <a:rPr sz="1900" spc="5" dirty="0">
                <a:solidFill>
                  <a:srgbClr val="7E7E7E"/>
                </a:solidFill>
                <a:latin typeface="Calibri"/>
                <a:cs typeface="Calibri"/>
              </a:rPr>
              <a:t> </a:t>
            </a:r>
            <a:r>
              <a:rPr sz="1900" dirty="0">
                <a:solidFill>
                  <a:srgbClr val="7E7E7E"/>
                </a:solidFill>
                <a:latin typeface="Calibri"/>
                <a:cs typeface="Calibri"/>
              </a:rPr>
              <a:t>the</a:t>
            </a:r>
            <a:r>
              <a:rPr sz="1900" spc="-5" dirty="0">
                <a:solidFill>
                  <a:srgbClr val="7E7E7E"/>
                </a:solidFill>
                <a:latin typeface="Calibri"/>
                <a:cs typeface="Calibri"/>
              </a:rPr>
              <a:t> </a:t>
            </a:r>
            <a:r>
              <a:rPr sz="1900" dirty="0">
                <a:solidFill>
                  <a:srgbClr val="7E7E7E"/>
                </a:solidFill>
                <a:latin typeface="Calibri"/>
                <a:cs typeface="Calibri"/>
              </a:rPr>
              <a:t>Institute</a:t>
            </a:r>
            <a:r>
              <a:rPr sz="1900" spc="-25" dirty="0">
                <a:solidFill>
                  <a:srgbClr val="7E7E7E"/>
                </a:solidFill>
                <a:latin typeface="Calibri"/>
                <a:cs typeface="Calibri"/>
              </a:rPr>
              <a:t> </a:t>
            </a:r>
            <a:r>
              <a:rPr sz="1900" dirty="0">
                <a:solidFill>
                  <a:srgbClr val="7E7E7E"/>
                </a:solidFill>
                <a:latin typeface="Calibri"/>
                <a:cs typeface="Calibri"/>
              </a:rPr>
              <a:t>of</a:t>
            </a:r>
            <a:r>
              <a:rPr sz="1900" spc="5" dirty="0">
                <a:solidFill>
                  <a:srgbClr val="7E7E7E"/>
                </a:solidFill>
                <a:latin typeface="Calibri"/>
                <a:cs typeface="Calibri"/>
              </a:rPr>
              <a:t> </a:t>
            </a:r>
            <a:r>
              <a:rPr sz="1900" dirty="0">
                <a:solidFill>
                  <a:srgbClr val="7E7E7E"/>
                </a:solidFill>
                <a:latin typeface="Calibri"/>
                <a:cs typeface="Calibri"/>
              </a:rPr>
              <a:t>Business</a:t>
            </a:r>
            <a:r>
              <a:rPr sz="1900" spc="-10" dirty="0">
                <a:solidFill>
                  <a:srgbClr val="7E7E7E"/>
                </a:solidFill>
                <a:latin typeface="Calibri"/>
                <a:cs typeface="Calibri"/>
              </a:rPr>
              <a:t> </a:t>
            </a:r>
            <a:r>
              <a:rPr sz="1900" dirty="0">
                <a:solidFill>
                  <a:srgbClr val="7E7E7E"/>
                </a:solidFill>
                <a:latin typeface="Calibri"/>
                <a:cs typeface="Calibri"/>
              </a:rPr>
              <a:t>Management</a:t>
            </a:r>
            <a:r>
              <a:rPr sz="1900" spc="-25" dirty="0">
                <a:solidFill>
                  <a:srgbClr val="7E7E7E"/>
                </a:solidFill>
                <a:latin typeface="Calibri"/>
                <a:cs typeface="Calibri"/>
              </a:rPr>
              <a:t> </a:t>
            </a:r>
            <a:r>
              <a:rPr sz="1900" dirty="0">
                <a:solidFill>
                  <a:srgbClr val="7E7E7E"/>
                </a:solidFill>
                <a:latin typeface="Calibri"/>
                <a:cs typeface="Calibri"/>
              </a:rPr>
              <a:t>and</a:t>
            </a:r>
            <a:r>
              <a:rPr sz="1900" spc="10" dirty="0">
                <a:solidFill>
                  <a:srgbClr val="7E7E7E"/>
                </a:solidFill>
                <a:latin typeface="Calibri"/>
                <a:cs typeface="Calibri"/>
              </a:rPr>
              <a:t> </a:t>
            </a:r>
            <a:r>
              <a:rPr sz="1900" dirty="0">
                <a:solidFill>
                  <a:srgbClr val="7E7E7E"/>
                </a:solidFill>
                <a:latin typeface="Calibri"/>
                <a:cs typeface="Calibri"/>
              </a:rPr>
              <a:t>has</a:t>
            </a:r>
            <a:r>
              <a:rPr sz="1900" spc="10" dirty="0">
                <a:solidFill>
                  <a:srgbClr val="7E7E7E"/>
                </a:solidFill>
                <a:latin typeface="Calibri"/>
                <a:cs typeface="Calibri"/>
              </a:rPr>
              <a:t> </a:t>
            </a:r>
            <a:r>
              <a:rPr sz="1900" dirty="0">
                <a:solidFill>
                  <a:srgbClr val="7E7E7E"/>
                </a:solidFill>
                <a:latin typeface="Calibri"/>
                <a:cs typeface="Calibri"/>
              </a:rPr>
              <a:t>had</a:t>
            </a:r>
            <a:r>
              <a:rPr sz="1900" spc="20" dirty="0">
                <a:solidFill>
                  <a:srgbClr val="7E7E7E"/>
                </a:solidFill>
                <a:latin typeface="Calibri"/>
                <a:cs typeface="Calibri"/>
              </a:rPr>
              <a:t> </a:t>
            </a:r>
            <a:r>
              <a:rPr sz="1900" dirty="0">
                <a:solidFill>
                  <a:srgbClr val="7E7E7E"/>
                </a:solidFill>
                <a:latin typeface="Calibri"/>
                <a:cs typeface="Calibri"/>
              </a:rPr>
              <a:t>the</a:t>
            </a:r>
            <a:r>
              <a:rPr sz="1900" spc="-10" dirty="0">
                <a:solidFill>
                  <a:srgbClr val="7E7E7E"/>
                </a:solidFill>
                <a:latin typeface="Calibri"/>
                <a:cs typeface="Calibri"/>
              </a:rPr>
              <a:t> </a:t>
            </a:r>
            <a:r>
              <a:rPr sz="1900" dirty="0">
                <a:solidFill>
                  <a:srgbClr val="7E7E7E"/>
                </a:solidFill>
                <a:latin typeface="Calibri"/>
                <a:cs typeface="Calibri"/>
              </a:rPr>
              <a:t>exposure</a:t>
            </a:r>
            <a:r>
              <a:rPr sz="1900" spc="5" dirty="0">
                <a:solidFill>
                  <a:srgbClr val="7E7E7E"/>
                </a:solidFill>
                <a:latin typeface="Calibri"/>
                <a:cs typeface="Calibri"/>
              </a:rPr>
              <a:t> </a:t>
            </a:r>
            <a:r>
              <a:rPr sz="1900" dirty="0">
                <a:solidFill>
                  <a:srgbClr val="7E7E7E"/>
                </a:solidFill>
                <a:latin typeface="Calibri"/>
                <a:cs typeface="Calibri"/>
              </a:rPr>
              <a:t>of</a:t>
            </a:r>
            <a:r>
              <a:rPr sz="1900" spc="-5" dirty="0">
                <a:solidFill>
                  <a:srgbClr val="7E7E7E"/>
                </a:solidFill>
                <a:latin typeface="Calibri"/>
                <a:cs typeface="Calibri"/>
              </a:rPr>
              <a:t> </a:t>
            </a:r>
            <a:r>
              <a:rPr sz="1900" dirty="0">
                <a:solidFill>
                  <a:srgbClr val="7E7E7E"/>
                </a:solidFill>
                <a:latin typeface="Calibri"/>
                <a:cs typeface="Calibri"/>
              </a:rPr>
              <a:t>working</a:t>
            </a:r>
            <a:r>
              <a:rPr sz="1900" spc="5" dirty="0">
                <a:solidFill>
                  <a:srgbClr val="7E7E7E"/>
                </a:solidFill>
                <a:latin typeface="Calibri"/>
                <a:cs typeface="Calibri"/>
              </a:rPr>
              <a:t> </a:t>
            </a:r>
            <a:r>
              <a:rPr sz="1900" dirty="0">
                <a:solidFill>
                  <a:srgbClr val="7E7E7E"/>
                </a:solidFill>
                <a:latin typeface="Calibri"/>
                <a:cs typeface="Calibri"/>
              </a:rPr>
              <a:t>with</a:t>
            </a:r>
            <a:r>
              <a:rPr sz="1900" spc="-5" dirty="0">
                <a:solidFill>
                  <a:srgbClr val="7E7E7E"/>
                </a:solidFill>
                <a:latin typeface="Calibri"/>
                <a:cs typeface="Calibri"/>
              </a:rPr>
              <a:t> </a:t>
            </a:r>
            <a:r>
              <a:rPr sz="1900" dirty="0">
                <a:solidFill>
                  <a:srgbClr val="7E7E7E"/>
                </a:solidFill>
                <a:latin typeface="Calibri"/>
                <a:cs typeface="Calibri"/>
              </a:rPr>
              <a:t>local</a:t>
            </a:r>
            <a:r>
              <a:rPr sz="1900" spc="-5" dirty="0">
                <a:solidFill>
                  <a:srgbClr val="7E7E7E"/>
                </a:solidFill>
                <a:latin typeface="Calibri"/>
                <a:cs typeface="Calibri"/>
              </a:rPr>
              <a:t> </a:t>
            </a:r>
            <a:r>
              <a:rPr sz="1900" dirty="0">
                <a:solidFill>
                  <a:srgbClr val="7E7E7E"/>
                </a:solidFill>
                <a:latin typeface="Calibri"/>
                <a:cs typeface="Calibri"/>
              </a:rPr>
              <a:t>giants</a:t>
            </a:r>
            <a:r>
              <a:rPr sz="1900" spc="-10" dirty="0">
                <a:solidFill>
                  <a:srgbClr val="7E7E7E"/>
                </a:solidFill>
                <a:latin typeface="Calibri"/>
                <a:cs typeface="Calibri"/>
              </a:rPr>
              <a:t> </a:t>
            </a:r>
            <a:r>
              <a:rPr sz="1900" dirty="0">
                <a:solidFill>
                  <a:srgbClr val="7E7E7E"/>
                </a:solidFill>
                <a:latin typeface="Calibri"/>
                <a:cs typeface="Calibri"/>
              </a:rPr>
              <a:t>as</a:t>
            </a:r>
            <a:r>
              <a:rPr sz="1900" spc="5" dirty="0">
                <a:solidFill>
                  <a:srgbClr val="7E7E7E"/>
                </a:solidFill>
                <a:latin typeface="Calibri"/>
                <a:cs typeface="Calibri"/>
              </a:rPr>
              <a:t> </a:t>
            </a:r>
            <a:r>
              <a:rPr sz="1900" dirty="0">
                <a:solidFill>
                  <a:srgbClr val="7E7E7E"/>
                </a:solidFill>
                <a:latin typeface="Calibri"/>
                <a:cs typeface="Calibri"/>
              </a:rPr>
              <a:t>well</a:t>
            </a:r>
            <a:r>
              <a:rPr sz="1900" spc="-5" dirty="0">
                <a:solidFill>
                  <a:srgbClr val="7E7E7E"/>
                </a:solidFill>
                <a:latin typeface="Calibri"/>
                <a:cs typeface="Calibri"/>
              </a:rPr>
              <a:t> </a:t>
            </a:r>
            <a:r>
              <a:rPr sz="1900" spc="-25" dirty="0">
                <a:solidFill>
                  <a:srgbClr val="7E7E7E"/>
                </a:solidFill>
                <a:latin typeface="Calibri"/>
                <a:cs typeface="Calibri"/>
              </a:rPr>
              <a:t>as </a:t>
            </a:r>
            <a:r>
              <a:rPr sz="1900" dirty="0">
                <a:solidFill>
                  <a:srgbClr val="7E7E7E"/>
                </a:solidFill>
                <a:latin typeface="Calibri"/>
                <a:cs typeface="Calibri"/>
              </a:rPr>
              <a:t>multi-nationals</a:t>
            </a:r>
            <a:r>
              <a:rPr sz="1900" spc="-15" dirty="0">
                <a:solidFill>
                  <a:srgbClr val="7E7E7E"/>
                </a:solidFill>
                <a:latin typeface="Calibri"/>
                <a:cs typeface="Calibri"/>
              </a:rPr>
              <a:t> </a:t>
            </a:r>
            <a:r>
              <a:rPr sz="1900" dirty="0">
                <a:solidFill>
                  <a:srgbClr val="7E7E7E"/>
                </a:solidFill>
                <a:latin typeface="Calibri"/>
                <a:cs typeface="Calibri"/>
              </a:rPr>
              <a:t>for</a:t>
            </a:r>
            <a:r>
              <a:rPr sz="1900" spc="25" dirty="0">
                <a:solidFill>
                  <a:srgbClr val="7E7E7E"/>
                </a:solidFill>
                <a:latin typeface="Calibri"/>
                <a:cs typeface="Calibri"/>
              </a:rPr>
              <a:t> </a:t>
            </a:r>
            <a:r>
              <a:rPr sz="1900" dirty="0">
                <a:solidFill>
                  <a:srgbClr val="7E7E7E"/>
                </a:solidFill>
                <a:latin typeface="Calibri"/>
                <a:cs typeface="Calibri"/>
              </a:rPr>
              <a:t>C-suite</a:t>
            </a:r>
            <a:r>
              <a:rPr sz="1900" spc="10" dirty="0">
                <a:solidFill>
                  <a:srgbClr val="7E7E7E"/>
                </a:solidFill>
                <a:latin typeface="Calibri"/>
                <a:cs typeface="Calibri"/>
              </a:rPr>
              <a:t> </a:t>
            </a:r>
            <a:r>
              <a:rPr sz="1900" dirty="0">
                <a:solidFill>
                  <a:srgbClr val="7E7E7E"/>
                </a:solidFill>
                <a:latin typeface="Calibri"/>
                <a:cs typeface="Calibri"/>
              </a:rPr>
              <a:t>level</a:t>
            </a:r>
            <a:r>
              <a:rPr sz="1900" spc="-5" dirty="0">
                <a:solidFill>
                  <a:srgbClr val="7E7E7E"/>
                </a:solidFill>
                <a:latin typeface="Calibri"/>
                <a:cs typeface="Calibri"/>
              </a:rPr>
              <a:t> </a:t>
            </a:r>
            <a:r>
              <a:rPr sz="1900" dirty="0">
                <a:solidFill>
                  <a:srgbClr val="7E7E7E"/>
                </a:solidFill>
                <a:latin typeface="Calibri"/>
                <a:cs typeface="Calibri"/>
              </a:rPr>
              <a:t>recruitment.</a:t>
            </a:r>
            <a:r>
              <a:rPr sz="1900" spc="5" dirty="0">
                <a:solidFill>
                  <a:srgbClr val="7E7E7E"/>
                </a:solidFill>
                <a:latin typeface="Calibri"/>
                <a:cs typeface="Calibri"/>
              </a:rPr>
              <a:t> </a:t>
            </a:r>
            <a:r>
              <a:rPr sz="1900" dirty="0">
                <a:solidFill>
                  <a:srgbClr val="7E7E7E"/>
                </a:solidFill>
                <a:latin typeface="Calibri"/>
                <a:cs typeface="Calibri"/>
              </a:rPr>
              <a:t>Zainab</a:t>
            </a:r>
            <a:r>
              <a:rPr sz="1900" spc="30" dirty="0">
                <a:solidFill>
                  <a:srgbClr val="7E7E7E"/>
                </a:solidFill>
                <a:latin typeface="Calibri"/>
                <a:cs typeface="Calibri"/>
              </a:rPr>
              <a:t> </a:t>
            </a:r>
            <a:r>
              <a:rPr sz="1900" dirty="0">
                <a:solidFill>
                  <a:srgbClr val="7E7E7E"/>
                </a:solidFill>
                <a:latin typeface="Calibri"/>
                <a:cs typeface="Calibri"/>
              </a:rPr>
              <a:t>is</a:t>
            </a:r>
            <a:r>
              <a:rPr sz="1900" spc="10" dirty="0">
                <a:solidFill>
                  <a:srgbClr val="7E7E7E"/>
                </a:solidFill>
                <a:latin typeface="Calibri"/>
                <a:cs typeface="Calibri"/>
              </a:rPr>
              <a:t> </a:t>
            </a:r>
            <a:r>
              <a:rPr sz="1900" dirty="0">
                <a:solidFill>
                  <a:srgbClr val="7E7E7E"/>
                </a:solidFill>
                <a:latin typeface="Calibri"/>
                <a:cs typeface="Calibri"/>
              </a:rPr>
              <a:t>also</a:t>
            </a:r>
            <a:r>
              <a:rPr sz="1900" spc="20" dirty="0">
                <a:solidFill>
                  <a:srgbClr val="7E7E7E"/>
                </a:solidFill>
                <a:latin typeface="Calibri"/>
                <a:cs typeface="Calibri"/>
              </a:rPr>
              <a:t> </a:t>
            </a:r>
            <a:r>
              <a:rPr sz="1900" dirty="0">
                <a:solidFill>
                  <a:srgbClr val="7E7E7E"/>
                </a:solidFill>
                <a:latin typeface="Calibri"/>
                <a:cs typeface="Calibri"/>
              </a:rPr>
              <a:t>a</a:t>
            </a:r>
            <a:r>
              <a:rPr sz="1900" spc="15" dirty="0">
                <a:solidFill>
                  <a:srgbClr val="7E7E7E"/>
                </a:solidFill>
                <a:latin typeface="Calibri"/>
                <a:cs typeface="Calibri"/>
              </a:rPr>
              <a:t> </a:t>
            </a:r>
            <a:r>
              <a:rPr sz="1900" dirty="0">
                <a:solidFill>
                  <a:srgbClr val="7E7E7E"/>
                </a:solidFill>
                <a:latin typeface="Calibri"/>
                <a:cs typeface="Calibri"/>
              </a:rPr>
              <a:t>certified</a:t>
            </a:r>
            <a:r>
              <a:rPr sz="1900" spc="-10" dirty="0">
                <a:solidFill>
                  <a:srgbClr val="7E7E7E"/>
                </a:solidFill>
                <a:latin typeface="Calibri"/>
                <a:cs typeface="Calibri"/>
              </a:rPr>
              <a:t> </a:t>
            </a:r>
            <a:r>
              <a:rPr sz="1900" dirty="0">
                <a:solidFill>
                  <a:srgbClr val="7E7E7E"/>
                </a:solidFill>
                <a:latin typeface="Calibri"/>
                <a:cs typeface="Calibri"/>
              </a:rPr>
              <a:t>assessor</a:t>
            </a:r>
            <a:r>
              <a:rPr sz="1900" spc="-10" dirty="0">
                <a:solidFill>
                  <a:srgbClr val="7E7E7E"/>
                </a:solidFill>
                <a:latin typeface="Calibri"/>
                <a:cs typeface="Calibri"/>
              </a:rPr>
              <a:t> </a:t>
            </a:r>
            <a:r>
              <a:rPr sz="1900" dirty="0">
                <a:solidFill>
                  <a:srgbClr val="7E7E7E"/>
                </a:solidFill>
                <a:latin typeface="Calibri"/>
                <a:cs typeface="Calibri"/>
              </a:rPr>
              <a:t>for</a:t>
            </a:r>
            <a:r>
              <a:rPr sz="1900" spc="25" dirty="0">
                <a:solidFill>
                  <a:srgbClr val="7E7E7E"/>
                </a:solidFill>
                <a:latin typeface="Calibri"/>
                <a:cs typeface="Calibri"/>
              </a:rPr>
              <a:t> </a:t>
            </a:r>
            <a:r>
              <a:rPr sz="1900" dirty="0">
                <a:solidFill>
                  <a:srgbClr val="7E7E7E"/>
                </a:solidFill>
                <a:latin typeface="Calibri"/>
                <a:cs typeface="Calibri"/>
              </a:rPr>
              <a:t>the</a:t>
            </a:r>
            <a:r>
              <a:rPr sz="1900" spc="15" dirty="0">
                <a:solidFill>
                  <a:srgbClr val="7E7E7E"/>
                </a:solidFill>
                <a:latin typeface="Calibri"/>
                <a:cs typeface="Calibri"/>
              </a:rPr>
              <a:t> </a:t>
            </a:r>
            <a:r>
              <a:rPr sz="1900" spc="-10" dirty="0">
                <a:solidFill>
                  <a:srgbClr val="7E7E7E"/>
                </a:solidFill>
                <a:latin typeface="Calibri"/>
                <a:cs typeface="Calibri"/>
              </a:rPr>
              <a:t>strength-</a:t>
            </a:r>
            <a:r>
              <a:rPr sz="1900" dirty="0">
                <a:solidFill>
                  <a:srgbClr val="7E7E7E"/>
                </a:solidFill>
                <a:latin typeface="Calibri"/>
                <a:cs typeface="Calibri"/>
              </a:rPr>
              <a:t>based</a:t>
            </a:r>
            <a:r>
              <a:rPr sz="1900" spc="-10" dirty="0">
                <a:solidFill>
                  <a:srgbClr val="7E7E7E"/>
                </a:solidFill>
                <a:latin typeface="Calibri"/>
                <a:cs typeface="Calibri"/>
              </a:rPr>
              <a:t> </a:t>
            </a:r>
            <a:r>
              <a:rPr sz="1900" dirty="0">
                <a:solidFill>
                  <a:srgbClr val="7E7E7E"/>
                </a:solidFill>
                <a:latin typeface="Calibri"/>
                <a:cs typeface="Calibri"/>
              </a:rPr>
              <a:t>tool</a:t>
            </a:r>
            <a:r>
              <a:rPr sz="1900" spc="20" dirty="0">
                <a:solidFill>
                  <a:srgbClr val="7E7E7E"/>
                </a:solidFill>
                <a:latin typeface="Calibri"/>
                <a:cs typeface="Calibri"/>
              </a:rPr>
              <a:t> </a:t>
            </a:r>
            <a:r>
              <a:rPr sz="1900" dirty="0">
                <a:solidFill>
                  <a:srgbClr val="7E7E7E"/>
                </a:solidFill>
                <a:latin typeface="Calibri"/>
                <a:cs typeface="Calibri"/>
              </a:rPr>
              <a:t>‘The</a:t>
            </a:r>
            <a:r>
              <a:rPr sz="1900" spc="20" dirty="0">
                <a:solidFill>
                  <a:srgbClr val="7E7E7E"/>
                </a:solidFill>
                <a:latin typeface="Calibri"/>
                <a:cs typeface="Calibri"/>
              </a:rPr>
              <a:t> </a:t>
            </a:r>
            <a:r>
              <a:rPr sz="1900" dirty="0">
                <a:solidFill>
                  <a:srgbClr val="7E7E7E"/>
                </a:solidFill>
                <a:latin typeface="Calibri"/>
                <a:cs typeface="Calibri"/>
              </a:rPr>
              <a:t>Thriving</a:t>
            </a:r>
            <a:r>
              <a:rPr sz="1900" spc="25" dirty="0">
                <a:solidFill>
                  <a:srgbClr val="7E7E7E"/>
                </a:solidFill>
                <a:latin typeface="Calibri"/>
                <a:cs typeface="Calibri"/>
              </a:rPr>
              <a:t> </a:t>
            </a:r>
            <a:r>
              <a:rPr sz="1900" dirty="0">
                <a:solidFill>
                  <a:srgbClr val="7E7E7E"/>
                </a:solidFill>
                <a:latin typeface="Calibri"/>
                <a:cs typeface="Calibri"/>
              </a:rPr>
              <a:t>Index’</a:t>
            </a:r>
            <a:r>
              <a:rPr sz="1900" spc="25" dirty="0">
                <a:solidFill>
                  <a:srgbClr val="7E7E7E"/>
                </a:solidFill>
                <a:latin typeface="Calibri"/>
                <a:cs typeface="Calibri"/>
              </a:rPr>
              <a:t> </a:t>
            </a:r>
            <a:r>
              <a:rPr sz="1900" spc="-10" dirty="0">
                <a:solidFill>
                  <a:srgbClr val="7E7E7E"/>
                </a:solidFill>
                <a:latin typeface="Calibri"/>
                <a:cs typeface="Calibri"/>
              </a:rPr>
              <a:t>designed </a:t>
            </a:r>
            <a:r>
              <a:rPr sz="1900" dirty="0">
                <a:solidFill>
                  <a:srgbClr val="7E7E7E"/>
                </a:solidFill>
                <a:latin typeface="Calibri"/>
                <a:cs typeface="Calibri"/>
              </a:rPr>
              <a:t>by the</a:t>
            </a:r>
            <a:r>
              <a:rPr sz="1900" spc="-15" dirty="0">
                <a:solidFill>
                  <a:srgbClr val="7E7E7E"/>
                </a:solidFill>
                <a:latin typeface="Calibri"/>
                <a:cs typeface="Calibri"/>
              </a:rPr>
              <a:t> </a:t>
            </a:r>
            <a:r>
              <a:rPr sz="1900" spc="-20" dirty="0">
                <a:solidFill>
                  <a:srgbClr val="7E7E7E"/>
                </a:solidFill>
                <a:latin typeface="Calibri"/>
                <a:cs typeface="Calibri"/>
              </a:rPr>
              <a:t>Talent</a:t>
            </a:r>
            <a:r>
              <a:rPr sz="1900" spc="-30" dirty="0">
                <a:solidFill>
                  <a:srgbClr val="7E7E7E"/>
                </a:solidFill>
                <a:latin typeface="Calibri"/>
                <a:cs typeface="Calibri"/>
              </a:rPr>
              <a:t> </a:t>
            </a:r>
            <a:r>
              <a:rPr sz="1900" dirty="0">
                <a:solidFill>
                  <a:srgbClr val="7E7E7E"/>
                </a:solidFill>
                <a:latin typeface="Calibri"/>
                <a:cs typeface="Calibri"/>
              </a:rPr>
              <a:t>Enterprise,</a:t>
            </a:r>
            <a:r>
              <a:rPr sz="1900" spc="-30" dirty="0">
                <a:solidFill>
                  <a:srgbClr val="7E7E7E"/>
                </a:solidFill>
                <a:latin typeface="Calibri"/>
                <a:cs typeface="Calibri"/>
              </a:rPr>
              <a:t> </a:t>
            </a:r>
            <a:r>
              <a:rPr sz="1900" dirty="0">
                <a:solidFill>
                  <a:srgbClr val="7E7E7E"/>
                </a:solidFill>
                <a:latin typeface="Calibri"/>
                <a:cs typeface="Calibri"/>
              </a:rPr>
              <a:t>UAE.</a:t>
            </a:r>
            <a:r>
              <a:rPr sz="1900" spc="-10" dirty="0">
                <a:solidFill>
                  <a:srgbClr val="7E7E7E"/>
                </a:solidFill>
                <a:latin typeface="Calibri"/>
                <a:cs typeface="Calibri"/>
              </a:rPr>
              <a:t> </a:t>
            </a:r>
            <a:r>
              <a:rPr sz="1900" dirty="0">
                <a:solidFill>
                  <a:srgbClr val="7E7E7E"/>
                </a:solidFill>
                <a:latin typeface="Calibri"/>
                <a:cs typeface="Calibri"/>
              </a:rPr>
              <a:t>She is</a:t>
            </a:r>
            <a:r>
              <a:rPr sz="1900" spc="-15" dirty="0">
                <a:solidFill>
                  <a:srgbClr val="7E7E7E"/>
                </a:solidFill>
                <a:latin typeface="Calibri"/>
                <a:cs typeface="Calibri"/>
              </a:rPr>
              <a:t> </a:t>
            </a:r>
            <a:r>
              <a:rPr sz="1900" dirty="0">
                <a:solidFill>
                  <a:srgbClr val="7E7E7E"/>
                </a:solidFill>
                <a:latin typeface="Calibri"/>
                <a:cs typeface="Calibri"/>
              </a:rPr>
              <a:t>a prompt</a:t>
            </a:r>
            <a:r>
              <a:rPr sz="1900" spc="15" dirty="0">
                <a:solidFill>
                  <a:srgbClr val="7E7E7E"/>
                </a:solidFill>
                <a:latin typeface="Calibri"/>
                <a:cs typeface="Calibri"/>
              </a:rPr>
              <a:t> </a:t>
            </a:r>
            <a:r>
              <a:rPr sz="1900" dirty="0">
                <a:solidFill>
                  <a:srgbClr val="7E7E7E"/>
                </a:solidFill>
                <a:latin typeface="Calibri"/>
                <a:cs typeface="Calibri"/>
              </a:rPr>
              <a:t>and</a:t>
            </a:r>
            <a:r>
              <a:rPr sz="1900" spc="5" dirty="0">
                <a:solidFill>
                  <a:srgbClr val="7E7E7E"/>
                </a:solidFill>
                <a:latin typeface="Calibri"/>
                <a:cs typeface="Calibri"/>
              </a:rPr>
              <a:t> </a:t>
            </a:r>
            <a:r>
              <a:rPr sz="1900" dirty="0">
                <a:solidFill>
                  <a:srgbClr val="7E7E7E"/>
                </a:solidFill>
                <a:latin typeface="Calibri"/>
                <a:cs typeface="Calibri"/>
              </a:rPr>
              <a:t>efficient</a:t>
            </a:r>
            <a:r>
              <a:rPr sz="1900" spc="-55" dirty="0">
                <a:solidFill>
                  <a:srgbClr val="7E7E7E"/>
                </a:solidFill>
                <a:latin typeface="Calibri"/>
                <a:cs typeface="Calibri"/>
              </a:rPr>
              <a:t> </a:t>
            </a:r>
            <a:r>
              <a:rPr sz="1900" dirty="0">
                <a:solidFill>
                  <a:srgbClr val="7E7E7E"/>
                </a:solidFill>
                <a:latin typeface="Calibri"/>
                <a:cs typeface="Calibri"/>
              </a:rPr>
              <a:t>worker</a:t>
            </a:r>
            <a:r>
              <a:rPr sz="1900" spc="5" dirty="0">
                <a:solidFill>
                  <a:srgbClr val="7E7E7E"/>
                </a:solidFill>
                <a:latin typeface="Calibri"/>
                <a:cs typeface="Calibri"/>
              </a:rPr>
              <a:t> </a:t>
            </a:r>
            <a:r>
              <a:rPr sz="1900" dirty="0">
                <a:solidFill>
                  <a:srgbClr val="7E7E7E"/>
                </a:solidFill>
                <a:latin typeface="Calibri"/>
                <a:cs typeface="Calibri"/>
              </a:rPr>
              <a:t>when it</a:t>
            </a:r>
            <a:r>
              <a:rPr sz="1900" spc="-20" dirty="0">
                <a:solidFill>
                  <a:srgbClr val="7E7E7E"/>
                </a:solidFill>
                <a:latin typeface="Calibri"/>
                <a:cs typeface="Calibri"/>
              </a:rPr>
              <a:t> </a:t>
            </a:r>
            <a:r>
              <a:rPr sz="1900" dirty="0">
                <a:solidFill>
                  <a:srgbClr val="7E7E7E"/>
                </a:solidFill>
                <a:latin typeface="Calibri"/>
                <a:cs typeface="Calibri"/>
              </a:rPr>
              <a:t>comes</a:t>
            </a:r>
            <a:r>
              <a:rPr sz="1900" spc="-15" dirty="0">
                <a:solidFill>
                  <a:srgbClr val="7E7E7E"/>
                </a:solidFill>
                <a:latin typeface="Calibri"/>
                <a:cs typeface="Calibri"/>
              </a:rPr>
              <a:t> </a:t>
            </a:r>
            <a:r>
              <a:rPr sz="1900" dirty="0">
                <a:solidFill>
                  <a:srgbClr val="7E7E7E"/>
                </a:solidFill>
                <a:latin typeface="Calibri"/>
                <a:cs typeface="Calibri"/>
              </a:rPr>
              <a:t>to</a:t>
            </a:r>
            <a:r>
              <a:rPr sz="1900" spc="-15" dirty="0">
                <a:solidFill>
                  <a:srgbClr val="7E7E7E"/>
                </a:solidFill>
                <a:latin typeface="Calibri"/>
                <a:cs typeface="Calibri"/>
              </a:rPr>
              <a:t> </a:t>
            </a:r>
            <a:r>
              <a:rPr sz="1900" dirty="0">
                <a:solidFill>
                  <a:srgbClr val="7E7E7E"/>
                </a:solidFill>
                <a:latin typeface="Calibri"/>
                <a:cs typeface="Calibri"/>
              </a:rPr>
              <a:t>searching</a:t>
            </a:r>
            <a:r>
              <a:rPr sz="1900" spc="-25" dirty="0">
                <a:solidFill>
                  <a:srgbClr val="7E7E7E"/>
                </a:solidFill>
                <a:latin typeface="Calibri"/>
                <a:cs typeface="Calibri"/>
              </a:rPr>
              <a:t> </a:t>
            </a:r>
            <a:r>
              <a:rPr sz="1900" dirty="0">
                <a:solidFill>
                  <a:srgbClr val="7E7E7E"/>
                </a:solidFill>
                <a:latin typeface="Calibri"/>
                <a:cs typeface="Calibri"/>
              </a:rPr>
              <a:t>for the</a:t>
            </a:r>
            <a:r>
              <a:rPr sz="1900" spc="-15" dirty="0">
                <a:solidFill>
                  <a:srgbClr val="7E7E7E"/>
                </a:solidFill>
                <a:latin typeface="Calibri"/>
                <a:cs typeface="Calibri"/>
              </a:rPr>
              <a:t> </a:t>
            </a:r>
            <a:r>
              <a:rPr sz="1900" dirty="0">
                <a:solidFill>
                  <a:srgbClr val="7E7E7E"/>
                </a:solidFill>
                <a:latin typeface="Calibri"/>
                <a:cs typeface="Calibri"/>
              </a:rPr>
              <a:t>right</a:t>
            </a:r>
            <a:r>
              <a:rPr sz="1900" spc="-20" dirty="0">
                <a:solidFill>
                  <a:srgbClr val="7E7E7E"/>
                </a:solidFill>
                <a:latin typeface="Calibri"/>
                <a:cs typeface="Calibri"/>
              </a:rPr>
              <a:t> </a:t>
            </a:r>
            <a:r>
              <a:rPr sz="1900" dirty="0">
                <a:solidFill>
                  <a:srgbClr val="7E7E7E"/>
                </a:solidFill>
                <a:latin typeface="Calibri"/>
                <a:cs typeface="Calibri"/>
              </a:rPr>
              <a:t>talent</a:t>
            </a:r>
            <a:r>
              <a:rPr sz="1900" spc="-40" dirty="0">
                <a:solidFill>
                  <a:srgbClr val="7E7E7E"/>
                </a:solidFill>
                <a:latin typeface="Calibri"/>
                <a:cs typeface="Calibri"/>
              </a:rPr>
              <a:t> </a:t>
            </a:r>
            <a:r>
              <a:rPr sz="1900" dirty="0">
                <a:solidFill>
                  <a:srgbClr val="7E7E7E"/>
                </a:solidFill>
                <a:latin typeface="Calibri"/>
                <a:cs typeface="Calibri"/>
              </a:rPr>
              <a:t>and</a:t>
            </a:r>
            <a:r>
              <a:rPr sz="1900" spc="10" dirty="0">
                <a:solidFill>
                  <a:srgbClr val="7E7E7E"/>
                </a:solidFill>
                <a:latin typeface="Calibri"/>
                <a:cs typeface="Calibri"/>
              </a:rPr>
              <a:t> </a:t>
            </a:r>
            <a:r>
              <a:rPr sz="1900" spc="-10" dirty="0">
                <a:solidFill>
                  <a:srgbClr val="7E7E7E"/>
                </a:solidFill>
                <a:latin typeface="Calibri"/>
                <a:cs typeface="Calibri"/>
              </a:rPr>
              <a:t>thoroughly </a:t>
            </a:r>
            <a:r>
              <a:rPr sz="1900" dirty="0">
                <a:solidFill>
                  <a:srgbClr val="7E7E7E"/>
                </a:solidFill>
                <a:latin typeface="Calibri"/>
                <a:cs typeface="Calibri"/>
              </a:rPr>
              <a:t>understands</a:t>
            </a:r>
            <a:r>
              <a:rPr sz="1900" spc="10" dirty="0">
                <a:solidFill>
                  <a:srgbClr val="7E7E7E"/>
                </a:solidFill>
                <a:latin typeface="Calibri"/>
                <a:cs typeface="Calibri"/>
              </a:rPr>
              <a:t> </a:t>
            </a:r>
            <a:r>
              <a:rPr sz="1900" dirty="0">
                <a:solidFill>
                  <a:srgbClr val="7E7E7E"/>
                </a:solidFill>
                <a:latin typeface="Calibri"/>
                <a:cs typeface="Calibri"/>
              </a:rPr>
              <a:t>client</a:t>
            </a:r>
            <a:r>
              <a:rPr sz="1900" spc="-15" dirty="0">
                <a:solidFill>
                  <a:srgbClr val="7E7E7E"/>
                </a:solidFill>
                <a:latin typeface="Calibri"/>
                <a:cs typeface="Calibri"/>
              </a:rPr>
              <a:t> </a:t>
            </a:r>
            <a:r>
              <a:rPr sz="1900" dirty="0">
                <a:solidFill>
                  <a:srgbClr val="7E7E7E"/>
                </a:solidFill>
                <a:latin typeface="Calibri"/>
                <a:cs typeface="Calibri"/>
              </a:rPr>
              <a:t>needs in</a:t>
            </a:r>
            <a:r>
              <a:rPr sz="1900" spc="5" dirty="0">
                <a:solidFill>
                  <a:srgbClr val="7E7E7E"/>
                </a:solidFill>
                <a:latin typeface="Calibri"/>
                <a:cs typeface="Calibri"/>
              </a:rPr>
              <a:t> </a:t>
            </a:r>
            <a:r>
              <a:rPr sz="1900" dirty="0">
                <a:solidFill>
                  <a:srgbClr val="7E7E7E"/>
                </a:solidFill>
                <a:latin typeface="Calibri"/>
                <a:cs typeface="Calibri"/>
              </a:rPr>
              <a:t>order</a:t>
            </a:r>
            <a:r>
              <a:rPr sz="1900" spc="15" dirty="0">
                <a:solidFill>
                  <a:srgbClr val="7E7E7E"/>
                </a:solidFill>
                <a:latin typeface="Calibri"/>
                <a:cs typeface="Calibri"/>
              </a:rPr>
              <a:t> </a:t>
            </a:r>
            <a:r>
              <a:rPr sz="1900" dirty="0">
                <a:solidFill>
                  <a:srgbClr val="7E7E7E"/>
                </a:solidFill>
                <a:latin typeface="Calibri"/>
                <a:cs typeface="Calibri"/>
              </a:rPr>
              <a:t>to</a:t>
            </a:r>
            <a:r>
              <a:rPr sz="1900" spc="5" dirty="0">
                <a:solidFill>
                  <a:srgbClr val="7E7E7E"/>
                </a:solidFill>
                <a:latin typeface="Calibri"/>
                <a:cs typeface="Calibri"/>
              </a:rPr>
              <a:t> </a:t>
            </a:r>
            <a:r>
              <a:rPr sz="1900" dirty="0">
                <a:solidFill>
                  <a:srgbClr val="7E7E7E"/>
                </a:solidFill>
                <a:latin typeface="Calibri"/>
                <a:cs typeface="Calibri"/>
              </a:rPr>
              <a:t>assess</a:t>
            </a:r>
            <a:r>
              <a:rPr sz="1900" spc="-10" dirty="0">
                <a:solidFill>
                  <a:srgbClr val="7E7E7E"/>
                </a:solidFill>
                <a:latin typeface="Calibri"/>
                <a:cs typeface="Calibri"/>
              </a:rPr>
              <a:t> </a:t>
            </a:r>
            <a:r>
              <a:rPr sz="1900" dirty="0">
                <a:solidFill>
                  <a:srgbClr val="7E7E7E"/>
                </a:solidFill>
                <a:latin typeface="Calibri"/>
                <a:cs typeface="Calibri"/>
              </a:rPr>
              <a:t>and</a:t>
            </a:r>
            <a:r>
              <a:rPr sz="1900" spc="20" dirty="0">
                <a:solidFill>
                  <a:srgbClr val="7E7E7E"/>
                </a:solidFill>
                <a:latin typeface="Calibri"/>
                <a:cs typeface="Calibri"/>
              </a:rPr>
              <a:t> </a:t>
            </a:r>
            <a:r>
              <a:rPr sz="1900" dirty="0">
                <a:solidFill>
                  <a:srgbClr val="7E7E7E"/>
                </a:solidFill>
                <a:latin typeface="Calibri"/>
                <a:cs typeface="Calibri"/>
              </a:rPr>
              <a:t>fill</a:t>
            </a:r>
            <a:r>
              <a:rPr sz="1900" spc="-5" dirty="0">
                <a:solidFill>
                  <a:srgbClr val="7E7E7E"/>
                </a:solidFill>
                <a:latin typeface="Calibri"/>
                <a:cs typeface="Calibri"/>
              </a:rPr>
              <a:t> </a:t>
            </a:r>
            <a:r>
              <a:rPr sz="1900" dirty="0">
                <a:solidFill>
                  <a:srgbClr val="7E7E7E"/>
                </a:solidFill>
                <a:latin typeface="Calibri"/>
                <a:cs typeface="Calibri"/>
              </a:rPr>
              <a:t>critical</a:t>
            </a:r>
            <a:r>
              <a:rPr sz="1900" spc="-30" dirty="0">
                <a:solidFill>
                  <a:srgbClr val="7E7E7E"/>
                </a:solidFill>
                <a:latin typeface="Calibri"/>
                <a:cs typeface="Calibri"/>
              </a:rPr>
              <a:t> </a:t>
            </a:r>
            <a:r>
              <a:rPr sz="1900" spc="-10" dirty="0">
                <a:solidFill>
                  <a:srgbClr val="7E7E7E"/>
                </a:solidFill>
                <a:latin typeface="Calibri"/>
                <a:cs typeface="Calibri"/>
              </a:rPr>
              <a:t>roles.</a:t>
            </a:r>
            <a:endParaRPr sz="1900" dirty="0">
              <a:latin typeface="Calibri"/>
              <a:cs typeface="Calibri"/>
            </a:endParaRPr>
          </a:p>
        </p:txBody>
      </p:sp>
    </p:spTree>
    <p:extLst>
      <p:ext uri="{BB962C8B-B14F-4D97-AF65-F5344CB8AC3E}">
        <p14:creationId xmlns:p14="http://schemas.microsoft.com/office/powerpoint/2010/main" val="27206079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30178" y="331589"/>
            <a:ext cx="12914259" cy="708779"/>
          </a:xfrm>
          <a:prstGeom prst="rect">
            <a:avLst/>
          </a:prstGeom>
          <a:noFill/>
          <a:ln/>
        </p:spPr>
        <p:txBody>
          <a:bodyPr wrap="none" lIns="0" tIns="0" rIns="0" bIns="0" rtlCol="0" anchor="t"/>
          <a:lstStyle/>
          <a:p>
            <a:pPr marL="0" indent="0">
              <a:lnSpc>
                <a:spcPts val="5550"/>
              </a:lnSpc>
              <a:buNone/>
            </a:pPr>
            <a:r>
              <a:rPr lang="en-US" sz="3600" b="1" dirty="0">
                <a:solidFill>
                  <a:srgbClr val="9966FF"/>
                </a:solidFill>
                <a:latin typeface="Nunito Sans Bold" pitchFamily="34" charset="0"/>
                <a:ea typeface="Nunito Sans Bold" pitchFamily="34" charset="-122"/>
                <a:cs typeface="Nunito Sans Bold" pitchFamily="34" charset="-120"/>
              </a:rPr>
              <a:t>Our Clients: Top Fortune 500 Companies </a:t>
            </a:r>
          </a:p>
          <a:p>
            <a:pPr marL="0" indent="0">
              <a:lnSpc>
                <a:spcPts val="5550"/>
              </a:lnSpc>
              <a:buNone/>
            </a:pPr>
            <a:r>
              <a:rPr lang="en-US" sz="3600" b="1" dirty="0">
                <a:solidFill>
                  <a:srgbClr val="9966FF"/>
                </a:solidFill>
                <a:latin typeface="Nunito Sans Bold" pitchFamily="34" charset="0"/>
                <a:ea typeface="Nunito Sans Bold" pitchFamily="34" charset="-122"/>
                <a:cs typeface="Nunito Sans Bold" pitchFamily="34" charset="-120"/>
              </a:rPr>
              <a:t>&amp; Local Conglomerates</a:t>
            </a:r>
            <a:endParaRPr lang="en-US" sz="3600" dirty="0"/>
          </a:p>
        </p:txBody>
      </p:sp>
      <p:pic>
        <p:nvPicPr>
          <p:cNvPr id="18" name="Image 0" descr="preencoded.png"/>
          <p:cNvPicPr>
            <a:picLocks noChangeAspect="1"/>
          </p:cNvPicPr>
          <p:nvPr/>
        </p:nvPicPr>
        <p:blipFill>
          <a:blip r:embed="rId3"/>
          <a:stretch>
            <a:fillRect/>
          </a:stretch>
        </p:blipFill>
        <p:spPr>
          <a:xfrm>
            <a:off x="13213080" y="228600"/>
            <a:ext cx="1188720" cy="285869"/>
          </a:xfrm>
          <a:prstGeom prst="rect">
            <a:avLst/>
          </a:prstGeom>
        </p:spPr>
      </p:pic>
      <p:pic>
        <p:nvPicPr>
          <p:cNvPr id="20" name="Picture 19">
            <a:extLst>
              <a:ext uri="{FF2B5EF4-FFF2-40B4-BE49-F238E27FC236}">
                <a16:creationId xmlns:a16="http://schemas.microsoft.com/office/drawing/2014/main" id="{4BA3BDD7-C808-7080-630C-75A87BE48080}"/>
              </a:ext>
            </a:extLst>
          </p:cNvPr>
          <p:cNvPicPr>
            <a:picLocks noChangeAspect="1"/>
          </p:cNvPicPr>
          <p:nvPr/>
        </p:nvPicPr>
        <p:blipFill>
          <a:blip r:embed="rId4"/>
          <a:stretch>
            <a:fillRect/>
          </a:stretch>
        </p:blipFill>
        <p:spPr>
          <a:xfrm>
            <a:off x="658617" y="3077573"/>
            <a:ext cx="4239543" cy="2810368"/>
          </a:xfrm>
          <a:prstGeom prst="rect">
            <a:avLst/>
          </a:prstGeom>
        </p:spPr>
      </p:pic>
      <p:pic>
        <p:nvPicPr>
          <p:cNvPr id="22" name="Picture 21">
            <a:extLst>
              <a:ext uri="{FF2B5EF4-FFF2-40B4-BE49-F238E27FC236}">
                <a16:creationId xmlns:a16="http://schemas.microsoft.com/office/drawing/2014/main" id="{D065F898-2EB2-9BD7-E750-BEDEBA57E2CD}"/>
              </a:ext>
            </a:extLst>
          </p:cNvPr>
          <p:cNvPicPr>
            <a:picLocks noChangeAspect="1"/>
          </p:cNvPicPr>
          <p:nvPr/>
        </p:nvPicPr>
        <p:blipFill>
          <a:blip r:embed="rId5"/>
          <a:stretch>
            <a:fillRect/>
          </a:stretch>
        </p:blipFill>
        <p:spPr>
          <a:xfrm>
            <a:off x="5136546" y="3085524"/>
            <a:ext cx="4239543" cy="2817155"/>
          </a:xfrm>
          <a:prstGeom prst="rect">
            <a:avLst/>
          </a:prstGeom>
        </p:spPr>
      </p:pic>
      <p:pic>
        <p:nvPicPr>
          <p:cNvPr id="24" name="Picture 23">
            <a:extLst>
              <a:ext uri="{FF2B5EF4-FFF2-40B4-BE49-F238E27FC236}">
                <a16:creationId xmlns:a16="http://schemas.microsoft.com/office/drawing/2014/main" id="{3672F15D-4E51-F57B-85FF-6F9C0C3182D0}"/>
              </a:ext>
            </a:extLst>
          </p:cNvPr>
          <p:cNvPicPr>
            <a:picLocks noChangeAspect="1"/>
          </p:cNvPicPr>
          <p:nvPr/>
        </p:nvPicPr>
        <p:blipFill>
          <a:blip r:embed="rId6"/>
          <a:stretch>
            <a:fillRect/>
          </a:stretch>
        </p:blipFill>
        <p:spPr>
          <a:xfrm>
            <a:off x="9471792" y="3085524"/>
            <a:ext cx="4236115" cy="2817155"/>
          </a:xfrm>
          <a:prstGeom prst="rect">
            <a:avLst/>
          </a:prstGeom>
        </p:spPr>
      </p:pic>
      <p:grpSp>
        <p:nvGrpSpPr>
          <p:cNvPr id="29" name="object 11">
            <a:extLst>
              <a:ext uri="{FF2B5EF4-FFF2-40B4-BE49-F238E27FC236}">
                <a16:creationId xmlns:a16="http://schemas.microsoft.com/office/drawing/2014/main" id="{A948516B-5C8A-9474-A732-FCEA6D78FE59}"/>
              </a:ext>
            </a:extLst>
          </p:cNvPr>
          <p:cNvGrpSpPr/>
          <p:nvPr/>
        </p:nvGrpSpPr>
        <p:grpSpPr>
          <a:xfrm>
            <a:off x="0" y="7976615"/>
            <a:ext cx="14630400" cy="253365"/>
            <a:chOff x="0" y="7976615"/>
            <a:chExt cx="14630400" cy="253365"/>
          </a:xfrm>
        </p:grpSpPr>
        <p:sp>
          <p:nvSpPr>
            <p:cNvPr id="30" name="object 12">
              <a:extLst>
                <a:ext uri="{FF2B5EF4-FFF2-40B4-BE49-F238E27FC236}">
                  <a16:creationId xmlns:a16="http://schemas.microsoft.com/office/drawing/2014/main" id="{45D899F0-D980-4C41-BC71-FDE8A75190E5}"/>
                </a:ext>
              </a:extLst>
            </p:cNvPr>
            <p:cNvSpPr/>
            <p:nvPr/>
          </p:nvSpPr>
          <p:spPr>
            <a:xfrm>
              <a:off x="0" y="7976615"/>
              <a:ext cx="8583295" cy="251460"/>
            </a:xfrm>
            <a:custGeom>
              <a:avLst/>
              <a:gdLst/>
              <a:ahLst/>
              <a:cxnLst/>
              <a:rect l="l" t="t" r="r" b="b"/>
              <a:pathLst>
                <a:path w="8583295" h="251459">
                  <a:moveTo>
                    <a:pt x="8583168" y="0"/>
                  </a:moveTo>
                  <a:lnTo>
                    <a:pt x="0" y="0"/>
                  </a:lnTo>
                  <a:lnTo>
                    <a:pt x="0" y="251460"/>
                  </a:lnTo>
                  <a:lnTo>
                    <a:pt x="8583168" y="251460"/>
                  </a:lnTo>
                  <a:lnTo>
                    <a:pt x="8583168" y="0"/>
                  </a:lnTo>
                  <a:close/>
                </a:path>
              </a:pathLst>
            </a:custGeom>
            <a:solidFill>
              <a:srgbClr val="844DEE"/>
            </a:solidFill>
          </p:spPr>
          <p:txBody>
            <a:bodyPr wrap="square" lIns="0" tIns="0" rIns="0" bIns="0" rtlCol="0"/>
            <a:lstStyle/>
            <a:p>
              <a:endParaRPr/>
            </a:p>
          </p:txBody>
        </p:sp>
        <p:sp>
          <p:nvSpPr>
            <p:cNvPr id="31" name="object 13">
              <a:extLst>
                <a:ext uri="{FF2B5EF4-FFF2-40B4-BE49-F238E27FC236}">
                  <a16:creationId xmlns:a16="http://schemas.microsoft.com/office/drawing/2014/main" id="{2D1096EB-FA82-D621-90C4-0BF28FC60292}"/>
                </a:ext>
              </a:extLst>
            </p:cNvPr>
            <p:cNvSpPr/>
            <p:nvPr/>
          </p:nvSpPr>
          <p:spPr>
            <a:xfrm>
              <a:off x="8581643" y="7976615"/>
              <a:ext cx="6049010" cy="253365"/>
            </a:xfrm>
            <a:custGeom>
              <a:avLst/>
              <a:gdLst/>
              <a:ahLst/>
              <a:cxnLst/>
              <a:rect l="l" t="t" r="r" b="b"/>
              <a:pathLst>
                <a:path w="6049009" h="253365">
                  <a:moveTo>
                    <a:pt x="6048756" y="0"/>
                  </a:moveTo>
                  <a:lnTo>
                    <a:pt x="0" y="0"/>
                  </a:lnTo>
                  <a:lnTo>
                    <a:pt x="0" y="252984"/>
                  </a:lnTo>
                  <a:lnTo>
                    <a:pt x="6048756" y="252984"/>
                  </a:lnTo>
                  <a:lnTo>
                    <a:pt x="6048756" y="0"/>
                  </a:lnTo>
                  <a:close/>
                </a:path>
              </a:pathLst>
            </a:custGeom>
            <a:solidFill>
              <a:srgbClr val="00D7B8"/>
            </a:solidFill>
          </p:spPr>
          <p:txBody>
            <a:bodyPr wrap="square" lIns="0" tIns="0" rIns="0" bIns="0" rtlCol="0"/>
            <a:lstStyle/>
            <a:p>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65912-8A1C-10FB-39A6-1062F389B987}"/>
            </a:ext>
          </a:extLst>
        </p:cNvPr>
        <p:cNvGrpSpPr/>
        <p:nvPr/>
      </p:nvGrpSpPr>
      <p:grpSpPr>
        <a:xfrm>
          <a:off x="0" y="0"/>
          <a:ext cx="0" cy="0"/>
          <a:chOff x="0" y="0"/>
          <a:chExt cx="0" cy="0"/>
        </a:xfrm>
      </p:grpSpPr>
      <p:grpSp>
        <p:nvGrpSpPr>
          <p:cNvPr id="9" name="object 5">
            <a:extLst>
              <a:ext uri="{FF2B5EF4-FFF2-40B4-BE49-F238E27FC236}">
                <a16:creationId xmlns:a16="http://schemas.microsoft.com/office/drawing/2014/main" id="{FCBB5F72-203A-6A4A-7255-D8560956A6C0}"/>
              </a:ext>
            </a:extLst>
          </p:cNvPr>
          <p:cNvGrpSpPr/>
          <p:nvPr/>
        </p:nvGrpSpPr>
        <p:grpSpPr>
          <a:xfrm>
            <a:off x="0" y="7976615"/>
            <a:ext cx="14630400" cy="253365"/>
            <a:chOff x="0" y="7976615"/>
            <a:chExt cx="14630400" cy="253365"/>
          </a:xfrm>
        </p:grpSpPr>
        <p:sp>
          <p:nvSpPr>
            <p:cNvPr id="10" name="object 6">
              <a:extLst>
                <a:ext uri="{FF2B5EF4-FFF2-40B4-BE49-F238E27FC236}">
                  <a16:creationId xmlns:a16="http://schemas.microsoft.com/office/drawing/2014/main" id="{62B7EAEE-3366-CD8F-D979-2118D542E6D6}"/>
                </a:ext>
              </a:extLst>
            </p:cNvPr>
            <p:cNvSpPr/>
            <p:nvPr/>
          </p:nvSpPr>
          <p:spPr>
            <a:xfrm>
              <a:off x="0" y="7976615"/>
              <a:ext cx="8583295" cy="251460"/>
            </a:xfrm>
            <a:custGeom>
              <a:avLst/>
              <a:gdLst/>
              <a:ahLst/>
              <a:cxnLst/>
              <a:rect l="l" t="t" r="r" b="b"/>
              <a:pathLst>
                <a:path w="8583295" h="251459">
                  <a:moveTo>
                    <a:pt x="8583168" y="0"/>
                  </a:moveTo>
                  <a:lnTo>
                    <a:pt x="0" y="0"/>
                  </a:lnTo>
                  <a:lnTo>
                    <a:pt x="0" y="251460"/>
                  </a:lnTo>
                  <a:lnTo>
                    <a:pt x="8583168" y="251460"/>
                  </a:lnTo>
                  <a:lnTo>
                    <a:pt x="8583168" y="0"/>
                  </a:lnTo>
                  <a:close/>
                </a:path>
              </a:pathLst>
            </a:custGeom>
            <a:solidFill>
              <a:srgbClr val="844DE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7">
              <a:extLst>
                <a:ext uri="{FF2B5EF4-FFF2-40B4-BE49-F238E27FC236}">
                  <a16:creationId xmlns:a16="http://schemas.microsoft.com/office/drawing/2014/main" id="{4FAB2D26-61C7-3CCA-EC6C-5163C675A715}"/>
                </a:ext>
              </a:extLst>
            </p:cNvPr>
            <p:cNvSpPr/>
            <p:nvPr/>
          </p:nvSpPr>
          <p:spPr>
            <a:xfrm>
              <a:off x="8581643" y="7976615"/>
              <a:ext cx="6049010" cy="253365"/>
            </a:xfrm>
            <a:custGeom>
              <a:avLst/>
              <a:gdLst/>
              <a:ahLst/>
              <a:cxnLst/>
              <a:rect l="l" t="t" r="r" b="b"/>
              <a:pathLst>
                <a:path w="6049009" h="253365">
                  <a:moveTo>
                    <a:pt x="6048756" y="0"/>
                  </a:moveTo>
                  <a:lnTo>
                    <a:pt x="0" y="0"/>
                  </a:lnTo>
                  <a:lnTo>
                    <a:pt x="0" y="252984"/>
                  </a:lnTo>
                  <a:lnTo>
                    <a:pt x="6048756" y="252984"/>
                  </a:lnTo>
                  <a:lnTo>
                    <a:pt x="6048756" y="0"/>
                  </a:lnTo>
                  <a:close/>
                </a:path>
              </a:pathLst>
            </a:custGeom>
            <a:solidFill>
              <a:srgbClr val="00D7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 name="object 2">
            <a:extLst>
              <a:ext uri="{FF2B5EF4-FFF2-40B4-BE49-F238E27FC236}">
                <a16:creationId xmlns:a16="http://schemas.microsoft.com/office/drawing/2014/main" id="{BA0A4E9D-F52D-7568-CEF8-FEB50FE8C242}"/>
              </a:ext>
            </a:extLst>
          </p:cNvPr>
          <p:cNvSpPr/>
          <p:nvPr/>
        </p:nvSpPr>
        <p:spPr>
          <a:xfrm>
            <a:off x="2810739" y="2997673"/>
            <a:ext cx="1354455" cy="1524635"/>
          </a:xfrm>
          <a:custGeom>
            <a:avLst/>
            <a:gdLst/>
            <a:ahLst/>
            <a:cxnLst/>
            <a:rect l="l" t="t" r="r" b="b"/>
            <a:pathLst>
              <a:path w="1354455" h="1524635">
                <a:moveTo>
                  <a:pt x="1354226" y="0"/>
                </a:moveTo>
                <a:lnTo>
                  <a:pt x="1023289" y="0"/>
                </a:lnTo>
                <a:lnTo>
                  <a:pt x="1023289" y="938377"/>
                </a:lnTo>
                <a:lnTo>
                  <a:pt x="309156" y="0"/>
                </a:lnTo>
                <a:lnTo>
                  <a:pt x="0" y="0"/>
                </a:lnTo>
                <a:lnTo>
                  <a:pt x="0" y="1524050"/>
                </a:lnTo>
                <a:lnTo>
                  <a:pt x="330936" y="1524050"/>
                </a:lnTo>
                <a:lnTo>
                  <a:pt x="330936" y="555180"/>
                </a:lnTo>
                <a:lnTo>
                  <a:pt x="1069009" y="1524050"/>
                </a:lnTo>
                <a:lnTo>
                  <a:pt x="1354226" y="1524050"/>
                </a:lnTo>
                <a:lnTo>
                  <a:pt x="1354226" y="0"/>
                </a:lnTo>
                <a:close/>
              </a:path>
            </a:pathLst>
          </a:custGeom>
          <a:solidFill>
            <a:srgbClr val="00D7B8"/>
          </a:solidFill>
        </p:spPr>
        <p:txBody>
          <a:bodyPr wrap="square" lIns="0" tIns="0" rIns="0" bIns="0" rtlCol="0"/>
          <a:lstStyle/>
          <a:p>
            <a:endParaRPr/>
          </a:p>
        </p:txBody>
      </p:sp>
      <p:sp>
        <p:nvSpPr>
          <p:cNvPr id="4" name="object 3">
            <a:extLst>
              <a:ext uri="{FF2B5EF4-FFF2-40B4-BE49-F238E27FC236}">
                <a16:creationId xmlns:a16="http://schemas.microsoft.com/office/drawing/2014/main" id="{CE30D810-3F87-D307-5D80-437A69CD5626}"/>
              </a:ext>
            </a:extLst>
          </p:cNvPr>
          <p:cNvSpPr/>
          <p:nvPr/>
        </p:nvSpPr>
        <p:spPr>
          <a:xfrm>
            <a:off x="5829986" y="2993304"/>
            <a:ext cx="2312670" cy="1539875"/>
          </a:xfrm>
          <a:custGeom>
            <a:avLst/>
            <a:gdLst/>
            <a:ahLst/>
            <a:cxnLst/>
            <a:rect l="l" t="t" r="r" b="b"/>
            <a:pathLst>
              <a:path w="2312670" h="1539875">
                <a:moveTo>
                  <a:pt x="1304163" y="0"/>
                </a:moveTo>
                <a:lnTo>
                  <a:pt x="1016762" y="0"/>
                </a:lnTo>
                <a:lnTo>
                  <a:pt x="674954" y="1036345"/>
                </a:lnTo>
                <a:lnTo>
                  <a:pt x="359244" y="4356"/>
                </a:lnTo>
                <a:lnTo>
                  <a:pt x="0" y="4356"/>
                </a:lnTo>
                <a:lnTo>
                  <a:pt x="520357" y="1539316"/>
                </a:lnTo>
                <a:lnTo>
                  <a:pt x="812088" y="1539316"/>
                </a:lnTo>
                <a:lnTo>
                  <a:pt x="1156106" y="542124"/>
                </a:lnTo>
                <a:lnTo>
                  <a:pt x="1500111" y="1539316"/>
                </a:lnTo>
                <a:lnTo>
                  <a:pt x="1791843" y="1539316"/>
                </a:lnTo>
                <a:lnTo>
                  <a:pt x="2312212" y="4356"/>
                </a:lnTo>
                <a:lnTo>
                  <a:pt x="1961680" y="4356"/>
                </a:lnTo>
                <a:lnTo>
                  <a:pt x="1645970" y="1036345"/>
                </a:lnTo>
                <a:lnTo>
                  <a:pt x="1304163" y="0"/>
                </a:lnTo>
                <a:close/>
              </a:path>
            </a:pathLst>
          </a:custGeom>
          <a:solidFill>
            <a:srgbClr val="00D7B8"/>
          </a:solidFill>
        </p:spPr>
        <p:txBody>
          <a:bodyPr wrap="square" lIns="0" tIns="0" rIns="0" bIns="0" rtlCol="0"/>
          <a:lstStyle/>
          <a:p>
            <a:endParaRPr/>
          </a:p>
        </p:txBody>
      </p:sp>
      <p:sp>
        <p:nvSpPr>
          <p:cNvPr id="5" name="object 4">
            <a:extLst>
              <a:ext uri="{FF2B5EF4-FFF2-40B4-BE49-F238E27FC236}">
                <a16:creationId xmlns:a16="http://schemas.microsoft.com/office/drawing/2014/main" id="{1C2178C6-66D8-DC28-FC9C-D7DA9583A1F2}"/>
              </a:ext>
            </a:extLst>
          </p:cNvPr>
          <p:cNvSpPr/>
          <p:nvPr/>
        </p:nvSpPr>
        <p:spPr>
          <a:xfrm>
            <a:off x="8609597" y="3897798"/>
            <a:ext cx="266065" cy="642620"/>
          </a:xfrm>
          <a:custGeom>
            <a:avLst/>
            <a:gdLst/>
            <a:ahLst/>
            <a:cxnLst/>
            <a:rect l="l" t="t" r="r" b="b"/>
            <a:pathLst>
              <a:path w="266065" h="642620">
                <a:moveTo>
                  <a:pt x="0" y="642620"/>
                </a:moveTo>
                <a:lnTo>
                  <a:pt x="265620" y="642620"/>
                </a:lnTo>
                <a:lnTo>
                  <a:pt x="265620" y="0"/>
                </a:lnTo>
                <a:lnTo>
                  <a:pt x="0" y="0"/>
                </a:lnTo>
                <a:lnTo>
                  <a:pt x="0" y="642620"/>
                </a:lnTo>
                <a:close/>
              </a:path>
            </a:pathLst>
          </a:custGeom>
          <a:solidFill>
            <a:srgbClr val="8054F8"/>
          </a:solidFill>
        </p:spPr>
        <p:txBody>
          <a:bodyPr wrap="square" lIns="0" tIns="0" rIns="0" bIns="0" rtlCol="0"/>
          <a:lstStyle/>
          <a:p>
            <a:endParaRPr/>
          </a:p>
        </p:txBody>
      </p:sp>
      <p:sp>
        <p:nvSpPr>
          <p:cNvPr id="6" name="object 5">
            <a:extLst>
              <a:ext uri="{FF2B5EF4-FFF2-40B4-BE49-F238E27FC236}">
                <a16:creationId xmlns:a16="http://schemas.microsoft.com/office/drawing/2014/main" id="{AD73C162-3CD9-16EC-4E9B-669D9540D120}"/>
              </a:ext>
            </a:extLst>
          </p:cNvPr>
          <p:cNvSpPr/>
          <p:nvPr/>
        </p:nvSpPr>
        <p:spPr>
          <a:xfrm>
            <a:off x="8609598" y="3016418"/>
            <a:ext cx="1263015" cy="1524000"/>
          </a:xfrm>
          <a:custGeom>
            <a:avLst/>
            <a:gdLst/>
            <a:ahLst/>
            <a:cxnLst/>
            <a:rect l="l" t="t" r="r" b="b"/>
            <a:pathLst>
              <a:path w="1263015" h="1524000">
                <a:moveTo>
                  <a:pt x="1262786" y="0"/>
                </a:moveTo>
                <a:lnTo>
                  <a:pt x="997178" y="0"/>
                </a:lnTo>
                <a:lnTo>
                  <a:pt x="997178" y="633730"/>
                </a:lnTo>
                <a:lnTo>
                  <a:pt x="265620" y="633730"/>
                </a:lnTo>
                <a:lnTo>
                  <a:pt x="265620" y="0"/>
                </a:lnTo>
                <a:lnTo>
                  <a:pt x="0" y="0"/>
                </a:lnTo>
                <a:lnTo>
                  <a:pt x="0" y="633730"/>
                </a:lnTo>
                <a:lnTo>
                  <a:pt x="0" y="881380"/>
                </a:lnTo>
                <a:lnTo>
                  <a:pt x="997178" y="881380"/>
                </a:lnTo>
                <a:lnTo>
                  <a:pt x="997178" y="1524000"/>
                </a:lnTo>
                <a:lnTo>
                  <a:pt x="1262786" y="1524000"/>
                </a:lnTo>
                <a:lnTo>
                  <a:pt x="1262786" y="881380"/>
                </a:lnTo>
                <a:lnTo>
                  <a:pt x="1262786" y="633730"/>
                </a:lnTo>
                <a:lnTo>
                  <a:pt x="1262786" y="0"/>
                </a:lnTo>
                <a:close/>
              </a:path>
            </a:pathLst>
          </a:custGeom>
          <a:solidFill>
            <a:srgbClr val="8054F8"/>
          </a:solidFill>
        </p:spPr>
        <p:txBody>
          <a:bodyPr wrap="square" lIns="0" tIns="0" rIns="0" bIns="0" rtlCol="0"/>
          <a:lstStyle/>
          <a:p>
            <a:endParaRPr/>
          </a:p>
        </p:txBody>
      </p:sp>
      <p:sp>
        <p:nvSpPr>
          <p:cNvPr id="7" name="object 6">
            <a:extLst>
              <a:ext uri="{FF2B5EF4-FFF2-40B4-BE49-F238E27FC236}">
                <a16:creationId xmlns:a16="http://schemas.microsoft.com/office/drawing/2014/main" id="{02294C6C-4E7D-0C35-27E6-B216E6443058}"/>
              </a:ext>
            </a:extLst>
          </p:cNvPr>
          <p:cNvSpPr/>
          <p:nvPr/>
        </p:nvSpPr>
        <p:spPr>
          <a:xfrm>
            <a:off x="10045244" y="3016024"/>
            <a:ext cx="1293495" cy="1524635"/>
          </a:xfrm>
          <a:custGeom>
            <a:avLst/>
            <a:gdLst/>
            <a:ahLst/>
            <a:cxnLst/>
            <a:rect l="l" t="t" r="r" b="b"/>
            <a:pathLst>
              <a:path w="1293495" h="1524635">
                <a:moveTo>
                  <a:pt x="679310" y="0"/>
                </a:moveTo>
                <a:lnTo>
                  <a:pt x="0" y="0"/>
                </a:lnTo>
                <a:lnTo>
                  <a:pt x="0" y="1524050"/>
                </a:lnTo>
                <a:lnTo>
                  <a:pt x="265620" y="1524050"/>
                </a:lnTo>
                <a:lnTo>
                  <a:pt x="265620" y="992809"/>
                </a:lnTo>
                <a:lnTo>
                  <a:pt x="914381" y="992809"/>
                </a:lnTo>
                <a:lnTo>
                  <a:pt x="881773" y="947089"/>
                </a:lnTo>
                <a:lnTo>
                  <a:pt x="921162" y="935059"/>
                </a:lnTo>
                <a:lnTo>
                  <a:pt x="958784" y="920707"/>
                </a:lnTo>
                <a:lnTo>
                  <a:pt x="994643" y="904032"/>
                </a:lnTo>
                <a:lnTo>
                  <a:pt x="1028738" y="885037"/>
                </a:lnTo>
                <a:lnTo>
                  <a:pt x="1060785" y="863820"/>
                </a:lnTo>
                <a:lnTo>
                  <a:pt x="1117940" y="814832"/>
                </a:lnTo>
                <a:lnTo>
                  <a:pt x="1165691" y="757130"/>
                </a:lnTo>
                <a:lnTo>
                  <a:pt x="1166711" y="755497"/>
                </a:lnTo>
                <a:lnTo>
                  <a:pt x="265620" y="755497"/>
                </a:lnTo>
                <a:lnTo>
                  <a:pt x="265620" y="241668"/>
                </a:lnTo>
                <a:lnTo>
                  <a:pt x="1186034" y="241668"/>
                </a:lnTo>
                <a:lnTo>
                  <a:pt x="1184478" y="238555"/>
                </a:lnTo>
                <a:lnTo>
                  <a:pt x="1158552" y="198683"/>
                </a:lnTo>
                <a:lnTo>
                  <a:pt x="1128410" y="162343"/>
                </a:lnTo>
                <a:lnTo>
                  <a:pt x="1094054" y="129540"/>
                </a:lnTo>
                <a:lnTo>
                  <a:pt x="1055537" y="100287"/>
                </a:lnTo>
                <a:lnTo>
                  <a:pt x="1012945" y="74574"/>
                </a:lnTo>
                <a:lnTo>
                  <a:pt x="966277" y="52394"/>
                </a:lnTo>
                <a:lnTo>
                  <a:pt x="915530" y="33743"/>
                </a:lnTo>
                <a:lnTo>
                  <a:pt x="872281" y="21602"/>
                </a:lnTo>
                <a:lnTo>
                  <a:pt x="827038" y="12155"/>
                </a:lnTo>
                <a:lnTo>
                  <a:pt x="779798" y="5403"/>
                </a:lnTo>
                <a:lnTo>
                  <a:pt x="730556" y="1351"/>
                </a:lnTo>
                <a:lnTo>
                  <a:pt x="679310" y="0"/>
                </a:lnTo>
                <a:close/>
              </a:path>
              <a:path w="1293495" h="1524635">
                <a:moveTo>
                  <a:pt x="914381" y="992809"/>
                </a:moveTo>
                <a:lnTo>
                  <a:pt x="601941" y="992809"/>
                </a:lnTo>
                <a:lnTo>
                  <a:pt x="977569" y="1524050"/>
                </a:lnTo>
                <a:lnTo>
                  <a:pt x="1293266" y="1524050"/>
                </a:lnTo>
                <a:lnTo>
                  <a:pt x="914381" y="992809"/>
                </a:lnTo>
                <a:close/>
              </a:path>
              <a:path w="1293495" h="1524635">
                <a:moveTo>
                  <a:pt x="1186034" y="241668"/>
                </a:moveTo>
                <a:lnTo>
                  <a:pt x="656551" y="241668"/>
                </a:lnTo>
                <a:lnTo>
                  <a:pt x="714114" y="244248"/>
                </a:lnTo>
                <a:lnTo>
                  <a:pt x="766266" y="251988"/>
                </a:lnTo>
                <a:lnTo>
                  <a:pt x="813005" y="264889"/>
                </a:lnTo>
                <a:lnTo>
                  <a:pt x="854328" y="282950"/>
                </a:lnTo>
                <a:lnTo>
                  <a:pt x="890231" y="306171"/>
                </a:lnTo>
                <a:lnTo>
                  <a:pt x="926525" y="342320"/>
                </a:lnTo>
                <a:lnTo>
                  <a:pt x="952458" y="386260"/>
                </a:lnTo>
                <a:lnTo>
                  <a:pt x="968023" y="437988"/>
                </a:lnTo>
                <a:lnTo>
                  <a:pt x="973213" y="497497"/>
                </a:lnTo>
                <a:lnTo>
                  <a:pt x="967889" y="553535"/>
                </a:lnTo>
                <a:lnTo>
                  <a:pt x="951917" y="603557"/>
                </a:lnTo>
                <a:lnTo>
                  <a:pt x="925298" y="647565"/>
                </a:lnTo>
                <a:lnTo>
                  <a:pt x="888034" y="685558"/>
                </a:lnTo>
                <a:lnTo>
                  <a:pt x="851613" y="710739"/>
                </a:lnTo>
                <a:lnTo>
                  <a:pt x="810471" y="730323"/>
                </a:lnTo>
                <a:lnTo>
                  <a:pt x="764612" y="744309"/>
                </a:lnTo>
                <a:lnTo>
                  <a:pt x="714037" y="752700"/>
                </a:lnTo>
                <a:lnTo>
                  <a:pt x="658748" y="755497"/>
                </a:lnTo>
                <a:lnTo>
                  <a:pt x="1166711" y="755497"/>
                </a:lnTo>
                <a:lnTo>
                  <a:pt x="1203247" y="690723"/>
                </a:lnTo>
                <a:lnTo>
                  <a:pt x="1218158" y="654253"/>
                </a:lnTo>
                <a:lnTo>
                  <a:pt x="1230062" y="615406"/>
                </a:lnTo>
                <a:lnTo>
                  <a:pt x="1238567" y="573976"/>
                </a:lnTo>
                <a:lnTo>
                  <a:pt x="1243672" y="529955"/>
                </a:lnTo>
                <a:lnTo>
                  <a:pt x="1245374" y="483336"/>
                </a:lnTo>
                <a:lnTo>
                  <a:pt x="1242926" y="429117"/>
                </a:lnTo>
                <a:lnTo>
                  <a:pt x="1235579" y="377482"/>
                </a:lnTo>
                <a:lnTo>
                  <a:pt x="1223332" y="328427"/>
                </a:lnTo>
                <a:lnTo>
                  <a:pt x="1206182" y="281952"/>
                </a:lnTo>
                <a:lnTo>
                  <a:pt x="1186034" y="241668"/>
                </a:lnTo>
                <a:close/>
              </a:path>
            </a:pathLst>
          </a:custGeom>
          <a:solidFill>
            <a:srgbClr val="8054F8"/>
          </a:solidFill>
        </p:spPr>
        <p:txBody>
          <a:bodyPr wrap="square" lIns="0" tIns="0" rIns="0" bIns="0" rtlCol="0"/>
          <a:lstStyle/>
          <a:p>
            <a:endParaRPr/>
          </a:p>
        </p:txBody>
      </p:sp>
      <p:grpSp>
        <p:nvGrpSpPr>
          <p:cNvPr id="8" name="object 7">
            <a:extLst>
              <a:ext uri="{FF2B5EF4-FFF2-40B4-BE49-F238E27FC236}">
                <a16:creationId xmlns:a16="http://schemas.microsoft.com/office/drawing/2014/main" id="{FD77E76D-99B8-3BE0-0C4A-5A266FF1B252}"/>
              </a:ext>
            </a:extLst>
          </p:cNvPr>
          <p:cNvGrpSpPr/>
          <p:nvPr/>
        </p:nvGrpSpPr>
        <p:grpSpPr>
          <a:xfrm>
            <a:off x="4280409" y="2984744"/>
            <a:ext cx="1614170" cy="1574800"/>
            <a:chOff x="2550452" y="2993910"/>
            <a:chExt cx="1614170" cy="1574800"/>
          </a:xfrm>
        </p:grpSpPr>
        <p:sp>
          <p:nvSpPr>
            <p:cNvPr id="13" name="object 8">
              <a:extLst>
                <a:ext uri="{FF2B5EF4-FFF2-40B4-BE49-F238E27FC236}">
                  <a16:creationId xmlns:a16="http://schemas.microsoft.com/office/drawing/2014/main" id="{42928832-EB67-FAE0-7318-F4D238EFBE4C}"/>
                </a:ext>
              </a:extLst>
            </p:cNvPr>
            <p:cNvSpPr/>
            <p:nvPr/>
          </p:nvSpPr>
          <p:spPr>
            <a:xfrm>
              <a:off x="3498545" y="3005467"/>
              <a:ext cx="666115" cy="1410970"/>
            </a:xfrm>
            <a:custGeom>
              <a:avLst/>
              <a:gdLst/>
              <a:ahLst/>
              <a:cxnLst/>
              <a:rect l="l" t="t" r="r" b="b"/>
              <a:pathLst>
                <a:path w="666114" h="1410970">
                  <a:moveTo>
                    <a:pt x="0" y="0"/>
                  </a:moveTo>
                  <a:lnTo>
                    <a:pt x="75463" y="317931"/>
                  </a:lnTo>
                  <a:lnTo>
                    <a:pt x="115495" y="340018"/>
                  </a:lnTo>
                  <a:lnTo>
                    <a:pt x="153351" y="366200"/>
                  </a:lnTo>
                  <a:lnTo>
                    <a:pt x="188782" y="396124"/>
                  </a:lnTo>
                  <a:lnTo>
                    <a:pt x="221539" y="429434"/>
                  </a:lnTo>
                  <a:lnTo>
                    <a:pt x="251375" y="465776"/>
                  </a:lnTo>
                  <a:lnTo>
                    <a:pt x="278039" y="504793"/>
                  </a:lnTo>
                  <a:lnTo>
                    <a:pt x="301284" y="546131"/>
                  </a:lnTo>
                  <a:lnTo>
                    <a:pt x="320860" y="589435"/>
                  </a:lnTo>
                  <a:lnTo>
                    <a:pt x="336519" y="634349"/>
                  </a:lnTo>
                  <a:lnTo>
                    <a:pt x="348012" y="680520"/>
                  </a:lnTo>
                  <a:lnTo>
                    <a:pt x="355090" y="727591"/>
                  </a:lnTo>
                  <a:lnTo>
                    <a:pt x="357505" y="775207"/>
                  </a:lnTo>
                  <a:lnTo>
                    <a:pt x="355462" y="823616"/>
                  </a:lnTo>
                  <a:lnTo>
                    <a:pt x="349363" y="872597"/>
                  </a:lnTo>
                  <a:lnTo>
                    <a:pt x="339246" y="921202"/>
                  </a:lnTo>
                  <a:lnTo>
                    <a:pt x="325152" y="968478"/>
                  </a:lnTo>
                  <a:lnTo>
                    <a:pt x="307121" y="1013476"/>
                  </a:lnTo>
                  <a:lnTo>
                    <a:pt x="285194" y="1055245"/>
                  </a:lnTo>
                  <a:lnTo>
                    <a:pt x="259410" y="1092834"/>
                  </a:lnTo>
                  <a:lnTo>
                    <a:pt x="334899" y="1410817"/>
                  </a:lnTo>
                  <a:lnTo>
                    <a:pt x="374029" y="1381007"/>
                  </a:lnTo>
                  <a:lnTo>
                    <a:pt x="411181" y="1348954"/>
                  </a:lnTo>
                  <a:lnTo>
                    <a:pt x="446249" y="1314760"/>
                  </a:lnTo>
                  <a:lnTo>
                    <a:pt x="479125" y="1278531"/>
                  </a:lnTo>
                  <a:lnTo>
                    <a:pt x="509703" y="1240368"/>
                  </a:lnTo>
                  <a:lnTo>
                    <a:pt x="537875" y="1200376"/>
                  </a:lnTo>
                  <a:lnTo>
                    <a:pt x="563536" y="1158658"/>
                  </a:lnTo>
                  <a:lnTo>
                    <a:pt x="586577" y="1115318"/>
                  </a:lnTo>
                  <a:lnTo>
                    <a:pt x="606893" y="1070459"/>
                  </a:lnTo>
                  <a:lnTo>
                    <a:pt x="624377" y="1024185"/>
                  </a:lnTo>
                  <a:lnTo>
                    <a:pt x="638921" y="976599"/>
                  </a:lnTo>
                  <a:lnTo>
                    <a:pt x="650419" y="927805"/>
                  </a:lnTo>
                  <a:lnTo>
                    <a:pt x="658764" y="877906"/>
                  </a:lnTo>
                  <a:lnTo>
                    <a:pt x="663850" y="827005"/>
                  </a:lnTo>
                  <a:lnTo>
                    <a:pt x="665568" y="775207"/>
                  </a:lnTo>
                  <a:lnTo>
                    <a:pt x="664086" y="727083"/>
                  </a:lnTo>
                  <a:lnTo>
                    <a:pt x="659695" y="679726"/>
                  </a:lnTo>
                  <a:lnTo>
                    <a:pt x="652482" y="633219"/>
                  </a:lnTo>
                  <a:lnTo>
                    <a:pt x="642530" y="587646"/>
                  </a:lnTo>
                  <a:lnTo>
                    <a:pt x="629927" y="543089"/>
                  </a:lnTo>
                  <a:lnTo>
                    <a:pt x="614757" y="499632"/>
                  </a:lnTo>
                  <a:lnTo>
                    <a:pt x="597105" y="457357"/>
                  </a:lnTo>
                  <a:lnTo>
                    <a:pt x="577056" y="416347"/>
                  </a:lnTo>
                  <a:lnTo>
                    <a:pt x="554697" y="376686"/>
                  </a:lnTo>
                  <a:lnTo>
                    <a:pt x="530112" y="338456"/>
                  </a:lnTo>
                  <a:lnTo>
                    <a:pt x="503387" y="301740"/>
                  </a:lnTo>
                  <a:lnTo>
                    <a:pt x="474606" y="266622"/>
                  </a:lnTo>
                  <a:lnTo>
                    <a:pt x="443856" y="233184"/>
                  </a:lnTo>
                  <a:lnTo>
                    <a:pt x="411222" y="201509"/>
                  </a:lnTo>
                  <a:lnTo>
                    <a:pt x="376788" y="171681"/>
                  </a:lnTo>
                  <a:lnTo>
                    <a:pt x="340640" y="143781"/>
                  </a:lnTo>
                  <a:lnTo>
                    <a:pt x="302864" y="117894"/>
                  </a:lnTo>
                  <a:lnTo>
                    <a:pt x="263545" y="94103"/>
                  </a:lnTo>
                  <a:lnTo>
                    <a:pt x="222768" y="72489"/>
                  </a:lnTo>
                  <a:lnTo>
                    <a:pt x="180618" y="53137"/>
                  </a:lnTo>
                  <a:lnTo>
                    <a:pt x="137181" y="36129"/>
                  </a:lnTo>
                  <a:lnTo>
                    <a:pt x="92542" y="21548"/>
                  </a:lnTo>
                  <a:lnTo>
                    <a:pt x="46786" y="9477"/>
                  </a:lnTo>
                  <a:lnTo>
                    <a:pt x="0" y="0"/>
                  </a:lnTo>
                  <a:close/>
                </a:path>
              </a:pathLst>
            </a:custGeom>
            <a:solidFill>
              <a:srgbClr val="8054F8"/>
            </a:solidFill>
          </p:spPr>
          <p:txBody>
            <a:bodyPr wrap="square" lIns="0" tIns="0" rIns="0" bIns="0" rtlCol="0"/>
            <a:lstStyle/>
            <a:p>
              <a:endParaRPr/>
            </a:p>
          </p:txBody>
        </p:sp>
        <p:sp>
          <p:nvSpPr>
            <p:cNvPr id="14" name="object 9">
              <a:extLst>
                <a:ext uri="{FF2B5EF4-FFF2-40B4-BE49-F238E27FC236}">
                  <a16:creationId xmlns:a16="http://schemas.microsoft.com/office/drawing/2014/main" id="{0EF51081-9E87-5B25-EB19-3DC8B7A836C6}"/>
                </a:ext>
              </a:extLst>
            </p:cNvPr>
            <p:cNvSpPr/>
            <p:nvPr/>
          </p:nvSpPr>
          <p:spPr>
            <a:xfrm>
              <a:off x="2550452" y="2993910"/>
              <a:ext cx="1131570" cy="1574800"/>
            </a:xfrm>
            <a:custGeom>
              <a:avLst/>
              <a:gdLst/>
              <a:ahLst/>
              <a:cxnLst/>
              <a:rect l="l" t="t" r="r" b="b"/>
              <a:pathLst>
                <a:path w="1131570" h="1574800">
                  <a:moveTo>
                    <a:pt x="773658" y="0"/>
                  </a:moveTo>
                  <a:lnTo>
                    <a:pt x="721017" y="3682"/>
                  </a:lnTo>
                  <a:lnTo>
                    <a:pt x="672830" y="10092"/>
                  </a:lnTo>
                  <a:lnTo>
                    <a:pt x="625589" y="19229"/>
                  </a:lnTo>
                  <a:lnTo>
                    <a:pt x="579381" y="31006"/>
                  </a:lnTo>
                  <a:lnTo>
                    <a:pt x="534293" y="45341"/>
                  </a:lnTo>
                  <a:lnTo>
                    <a:pt x="490412" y="62147"/>
                  </a:lnTo>
                  <a:lnTo>
                    <a:pt x="447824" y="81341"/>
                  </a:lnTo>
                  <a:lnTo>
                    <a:pt x="406617" y="102837"/>
                  </a:lnTo>
                  <a:lnTo>
                    <a:pt x="366878" y="126550"/>
                  </a:lnTo>
                  <a:lnTo>
                    <a:pt x="328692" y="152396"/>
                  </a:lnTo>
                  <a:lnTo>
                    <a:pt x="292148" y="180290"/>
                  </a:lnTo>
                  <a:lnTo>
                    <a:pt x="257331" y="210146"/>
                  </a:lnTo>
                  <a:lnTo>
                    <a:pt x="224330" y="241882"/>
                  </a:lnTo>
                  <a:lnTo>
                    <a:pt x="193230" y="275410"/>
                  </a:lnTo>
                  <a:lnTo>
                    <a:pt x="164119" y="310648"/>
                  </a:lnTo>
                  <a:lnTo>
                    <a:pt x="137084" y="347509"/>
                  </a:lnTo>
                  <a:lnTo>
                    <a:pt x="112210" y="385909"/>
                  </a:lnTo>
                  <a:lnTo>
                    <a:pt x="89587" y="425764"/>
                  </a:lnTo>
                  <a:lnTo>
                    <a:pt x="69299" y="466988"/>
                  </a:lnTo>
                  <a:lnTo>
                    <a:pt x="51435" y="509496"/>
                  </a:lnTo>
                  <a:lnTo>
                    <a:pt x="36081" y="553205"/>
                  </a:lnTo>
                  <a:lnTo>
                    <a:pt x="23323" y="598028"/>
                  </a:lnTo>
                  <a:lnTo>
                    <a:pt x="13249" y="643882"/>
                  </a:lnTo>
                  <a:lnTo>
                    <a:pt x="5946" y="690681"/>
                  </a:lnTo>
                  <a:lnTo>
                    <a:pt x="1501" y="738341"/>
                  </a:lnTo>
                  <a:lnTo>
                    <a:pt x="0" y="786777"/>
                  </a:lnTo>
                  <a:lnTo>
                    <a:pt x="1472" y="834748"/>
                  </a:lnTo>
                  <a:lnTo>
                    <a:pt x="5833" y="881959"/>
                  </a:lnTo>
                  <a:lnTo>
                    <a:pt x="12998" y="928327"/>
                  </a:lnTo>
                  <a:lnTo>
                    <a:pt x="22884" y="973771"/>
                  </a:lnTo>
                  <a:lnTo>
                    <a:pt x="35405" y="1018207"/>
                  </a:lnTo>
                  <a:lnTo>
                    <a:pt x="50476" y="1061553"/>
                  </a:lnTo>
                  <a:lnTo>
                    <a:pt x="68015" y="1103728"/>
                  </a:lnTo>
                  <a:lnTo>
                    <a:pt x="87936" y="1144648"/>
                  </a:lnTo>
                  <a:lnTo>
                    <a:pt x="110155" y="1184232"/>
                  </a:lnTo>
                  <a:lnTo>
                    <a:pt x="134587" y="1222396"/>
                  </a:lnTo>
                  <a:lnTo>
                    <a:pt x="161148" y="1259059"/>
                  </a:lnTo>
                  <a:lnTo>
                    <a:pt x="189755" y="1294138"/>
                  </a:lnTo>
                  <a:lnTo>
                    <a:pt x="220321" y="1327551"/>
                  </a:lnTo>
                  <a:lnTo>
                    <a:pt x="252764" y="1359216"/>
                  </a:lnTo>
                  <a:lnTo>
                    <a:pt x="286998" y="1389049"/>
                  </a:lnTo>
                  <a:lnTo>
                    <a:pt x="322939" y="1416969"/>
                  </a:lnTo>
                  <a:lnTo>
                    <a:pt x="360503" y="1442894"/>
                  </a:lnTo>
                  <a:lnTo>
                    <a:pt x="399605" y="1466740"/>
                  </a:lnTo>
                  <a:lnTo>
                    <a:pt x="440162" y="1488426"/>
                  </a:lnTo>
                  <a:lnTo>
                    <a:pt x="482088" y="1507869"/>
                  </a:lnTo>
                  <a:lnTo>
                    <a:pt x="525299" y="1524987"/>
                  </a:lnTo>
                  <a:lnTo>
                    <a:pt x="569711" y="1539697"/>
                  </a:lnTo>
                  <a:lnTo>
                    <a:pt x="615240" y="1551918"/>
                  </a:lnTo>
                  <a:lnTo>
                    <a:pt x="661800" y="1561566"/>
                  </a:lnTo>
                  <a:lnTo>
                    <a:pt x="709309" y="1568560"/>
                  </a:lnTo>
                  <a:lnTo>
                    <a:pt x="757680" y="1572816"/>
                  </a:lnTo>
                  <a:lnTo>
                    <a:pt x="806830" y="1574253"/>
                  </a:lnTo>
                  <a:lnTo>
                    <a:pt x="855988" y="1572807"/>
                  </a:lnTo>
                  <a:lnTo>
                    <a:pt x="904357" y="1568526"/>
                  </a:lnTo>
                  <a:lnTo>
                    <a:pt x="951856" y="1561498"/>
                  </a:lnTo>
                  <a:lnTo>
                    <a:pt x="998406" y="1551811"/>
                  </a:lnTo>
                  <a:lnTo>
                    <a:pt x="1043924" y="1539551"/>
                  </a:lnTo>
                  <a:lnTo>
                    <a:pt x="1088330" y="1524808"/>
                  </a:lnTo>
                  <a:lnTo>
                    <a:pt x="1131544" y="1507667"/>
                  </a:lnTo>
                  <a:lnTo>
                    <a:pt x="1059980" y="1206182"/>
                  </a:lnTo>
                  <a:lnTo>
                    <a:pt x="1014025" y="1229618"/>
                  </a:lnTo>
                  <a:lnTo>
                    <a:pt x="965429" y="1248389"/>
                  </a:lnTo>
                  <a:lnTo>
                    <a:pt x="914494" y="1262184"/>
                  </a:lnTo>
                  <a:lnTo>
                    <a:pt x="861526" y="1270689"/>
                  </a:lnTo>
                  <a:lnTo>
                    <a:pt x="806830" y="1273594"/>
                  </a:lnTo>
                  <a:lnTo>
                    <a:pt x="758796" y="1271365"/>
                  </a:lnTo>
                  <a:lnTo>
                    <a:pt x="712053" y="1264815"/>
                  </a:lnTo>
                  <a:lnTo>
                    <a:pt x="666811" y="1254149"/>
                  </a:lnTo>
                  <a:lnTo>
                    <a:pt x="623279" y="1239569"/>
                  </a:lnTo>
                  <a:lnTo>
                    <a:pt x="581665" y="1221281"/>
                  </a:lnTo>
                  <a:lnTo>
                    <a:pt x="542180" y="1199487"/>
                  </a:lnTo>
                  <a:lnTo>
                    <a:pt x="505032" y="1174392"/>
                  </a:lnTo>
                  <a:lnTo>
                    <a:pt x="470429" y="1146201"/>
                  </a:lnTo>
                  <a:lnTo>
                    <a:pt x="438582" y="1115116"/>
                  </a:lnTo>
                  <a:lnTo>
                    <a:pt x="409699" y="1081343"/>
                  </a:lnTo>
                  <a:lnTo>
                    <a:pt x="383988" y="1045085"/>
                  </a:lnTo>
                  <a:lnTo>
                    <a:pt x="361660" y="1006546"/>
                  </a:lnTo>
                  <a:lnTo>
                    <a:pt x="342923" y="965930"/>
                  </a:lnTo>
                  <a:lnTo>
                    <a:pt x="327985" y="923441"/>
                  </a:lnTo>
                  <a:lnTo>
                    <a:pt x="317057" y="879283"/>
                  </a:lnTo>
                  <a:lnTo>
                    <a:pt x="310347" y="833661"/>
                  </a:lnTo>
                  <a:lnTo>
                    <a:pt x="308063" y="786777"/>
                  </a:lnTo>
                  <a:lnTo>
                    <a:pt x="310347" y="739894"/>
                  </a:lnTo>
                  <a:lnTo>
                    <a:pt x="317057" y="694271"/>
                  </a:lnTo>
                  <a:lnTo>
                    <a:pt x="327985" y="650114"/>
                  </a:lnTo>
                  <a:lnTo>
                    <a:pt x="342923" y="607625"/>
                  </a:lnTo>
                  <a:lnTo>
                    <a:pt x="361660" y="567009"/>
                  </a:lnTo>
                  <a:lnTo>
                    <a:pt x="383988" y="528470"/>
                  </a:lnTo>
                  <a:lnTo>
                    <a:pt x="409699" y="492211"/>
                  </a:lnTo>
                  <a:lnTo>
                    <a:pt x="438582" y="458438"/>
                  </a:lnTo>
                  <a:lnTo>
                    <a:pt x="470429" y="427354"/>
                  </a:lnTo>
                  <a:lnTo>
                    <a:pt x="505032" y="399162"/>
                  </a:lnTo>
                  <a:lnTo>
                    <a:pt x="542180" y="374067"/>
                  </a:lnTo>
                  <a:lnTo>
                    <a:pt x="581665" y="352274"/>
                  </a:lnTo>
                  <a:lnTo>
                    <a:pt x="623279" y="333985"/>
                  </a:lnTo>
                  <a:lnTo>
                    <a:pt x="666811" y="319406"/>
                  </a:lnTo>
                  <a:lnTo>
                    <a:pt x="712053" y="308739"/>
                  </a:lnTo>
                  <a:lnTo>
                    <a:pt x="758796" y="302189"/>
                  </a:lnTo>
                  <a:lnTo>
                    <a:pt x="806830" y="299961"/>
                  </a:lnTo>
                  <a:lnTo>
                    <a:pt x="826128" y="300396"/>
                  </a:lnTo>
                  <a:lnTo>
                    <a:pt x="845235" y="301536"/>
                  </a:lnTo>
                  <a:lnTo>
                    <a:pt x="773658" y="0"/>
                  </a:lnTo>
                  <a:close/>
                </a:path>
              </a:pathLst>
            </a:custGeom>
            <a:solidFill>
              <a:srgbClr val="00D7B8"/>
            </a:solidFill>
          </p:spPr>
          <p:txBody>
            <a:bodyPr wrap="square" lIns="0" tIns="0" rIns="0" bIns="0" rtlCol="0"/>
            <a:lstStyle/>
            <a:p>
              <a:endParaRPr/>
            </a:p>
          </p:txBody>
        </p:sp>
      </p:grpSp>
    </p:spTree>
    <p:extLst>
      <p:ext uri="{BB962C8B-B14F-4D97-AF65-F5344CB8AC3E}">
        <p14:creationId xmlns:p14="http://schemas.microsoft.com/office/powerpoint/2010/main" val="3273055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0218" y="620792"/>
            <a:ext cx="5644515" cy="705564"/>
          </a:xfrm>
          <a:prstGeom prst="rect">
            <a:avLst/>
          </a:prstGeom>
          <a:noFill/>
          <a:ln/>
        </p:spPr>
        <p:txBody>
          <a:bodyPr wrap="none" lIns="0" tIns="0" rIns="0" bIns="0" rtlCol="0" anchor="t"/>
          <a:lstStyle/>
          <a:p>
            <a:pPr marL="0" indent="0">
              <a:lnSpc>
                <a:spcPts val="5550"/>
              </a:lnSpc>
              <a:buNone/>
            </a:pPr>
            <a:r>
              <a:rPr lang="en-US" sz="4400" b="1" dirty="0">
                <a:solidFill>
                  <a:srgbClr val="9966FF"/>
                </a:solidFill>
                <a:latin typeface="Nunito Sans Bold" pitchFamily="34" charset="0"/>
                <a:ea typeface="Nunito Sans Bold" pitchFamily="34" charset="-122"/>
                <a:cs typeface="Nunito Sans Bold" pitchFamily="34" charset="-120"/>
              </a:rPr>
              <a:t>Company Overview</a:t>
            </a:r>
            <a:endParaRPr lang="en-US" sz="4400" dirty="0"/>
          </a:p>
        </p:txBody>
      </p:sp>
      <p:pic>
        <p:nvPicPr>
          <p:cNvPr id="3" name="Image 0" descr="preencoded.png"/>
          <p:cNvPicPr>
            <a:picLocks noChangeAspect="1"/>
          </p:cNvPicPr>
          <p:nvPr/>
        </p:nvPicPr>
        <p:blipFill>
          <a:blip r:embed="rId3"/>
          <a:stretch>
            <a:fillRect/>
          </a:stretch>
        </p:blipFill>
        <p:spPr>
          <a:xfrm>
            <a:off x="790218" y="1777841"/>
            <a:ext cx="4124206" cy="2548890"/>
          </a:xfrm>
          <a:prstGeom prst="rect">
            <a:avLst/>
          </a:prstGeom>
        </p:spPr>
      </p:pic>
      <p:sp>
        <p:nvSpPr>
          <p:cNvPr id="4" name="Text 1"/>
          <p:cNvSpPr/>
          <p:nvPr/>
        </p:nvSpPr>
        <p:spPr>
          <a:xfrm>
            <a:off x="790218" y="4608909"/>
            <a:ext cx="3284101" cy="352663"/>
          </a:xfrm>
          <a:prstGeom prst="rect">
            <a:avLst/>
          </a:prstGeom>
          <a:noFill/>
          <a:ln/>
        </p:spPr>
        <p:txBody>
          <a:bodyPr wrap="none" lIns="0" tIns="0" rIns="0" bIns="0" rtlCol="0" anchor="t"/>
          <a:lstStyle/>
          <a:p>
            <a:pPr marL="0" indent="0" algn="l">
              <a:lnSpc>
                <a:spcPts val="2750"/>
              </a:lnSpc>
              <a:buNone/>
            </a:pPr>
            <a:r>
              <a:rPr lang="en-US" sz="2200" b="1" dirty="0">
                <a:solidFill>
                  <a:srgbClr val="656667"/>
                </a:solidFill>
                <a:latin typeface="Nunito Sans Bold" pitchFamily="34" charset="0"/>
                <a:ea typeface="Nunito Sans Bold" pitchFamily="34" charset="-122"/>
                <a:cs typeface="Nunito Sans Bold" pitchFamily="34" charset="-120"/>
              </a:rPr>
              <a:t>Empowering Workplaces</a:t>
            </a:r>
            <a:endParaRPr lang="en-US" sz="2200" dirty="0"/>
          </a:p>
        </p:txBody>
      </p:sp>
      <p:sp>
        <p:nvSpPr>
          <p:cNvPr id="5" name="Text 2"/>
          <p:cNvSpPr/>
          <p:nvPr/>
        </p:nvSpPr>
        <p:spPr>
          <a:xfrm>
            <a:off x="790218" y="5096947"/>
            <a:ext cx="4124206" cy="2527816"/>
          </a:xfrm>
          <a:prstGeom prst="rect">
            <a:avLst/>
          </a:prstGeom>
          <a:noFill/>
          <a:ln/>
        </p:spPr>
        <p:txBody>
          <a:bodyPr wrap="square" lIns="0" tIns="0" rIns="0" bIns="0" rtlCol="0" anchor="t"/>
          <a:lstStyle/>
          <a:p>
            <a:pPr marL="0" indent="0" algn="l">
              <a:lnSpc>
                <a:spcPts val="2800"/>
              </a:lnSpc>
              <a:buNone/>
            </a:pPr>
            <a:r>
              <a:rPr lang="en-US" sz="1750" dirty="0">
                <a:solidFill>
                  <a:srgbClr val="656667"/>
                </a:solidFill>
                <a:latin typeface="Open Sans" pitchFamily="34" charset="0"/>
                <a:ea typeface="Open Sans" pitchFamily="34" charset="-122"/>
                <a:cs typeface="Open Sans" pitchFamily="34" charset="-120"/>
              </a:rPr>
              <a:t>We help organizations create thriving, people-centric workplaces. Our comprehensive services span the entire employee lifecycle, from talent acquisition to organizational development.</a:t>
            </a:r>
            <a:endParaRPr lang="en-US" sz="1750" dirty="0"/>
          </a:p>
        </p:txBody>
      </p:sp>
      <p:pic>
        <p:nvPicPr>
          <p:cNvPr id="6" name="Image 1" descr="preencoded.png"/>
          <p:cNvPicPr>
            <a:picLocks noChangeAspect="1"/>
          </p:cNvPicPr>
          <p:nvPr/>
        </p:nvPicPr>
        <p:blipFill>
          <a:blip r:embed="rId4"/>
          <a:stretch>
            <a:fillRect/>
          </a:stretch>
        </p:blipFill>
        <p:spPr>
          <a:xfrm>
            <a:off x="5253037" y="1777841"/>
            <a:ext cx="4124206" cy="2548890"/>
          </a:xfrm>
          <a:prstGeom prst="rect">
            <a:avLst/>
          </a:prstGeom>
        </p:spPr>
      </p:pic>
      <p:sp>
        <p:nvSpPr>
          <p:cNvPr id="7" name="Text 3"/>
          <p:cNvSpPr/>
          <p:nvPr/>
        </p:nvSpPr>
        <p:spPr>
          <a:xfrm>
            <a:off x="5253037" y="4608909"/>
            <a:ext cx="2822258" cy="352663"/>
          </a:xfrm>
          <a:prstGeom prst="rect">
            <a:avLst/>
          </a:prstGeom>
          <a:noFill/>
          <a:ln/>
        </p:spPr>
        <p:txBody>
          <a:bodyPr wrap="none" lIns="0" tIns="0" rIns="0" bIns="0" rtlCol="0" anchor="t"/>
          <a:lstStyle/>
          <a:p>
            <a:pPr marL="0" indent="0" algn="l">
              <a:lnSpc>
                <a:spcPts val="2750"/>
              </a:lnSpc>
              <a:buNone/>
            </a:pPr>
            <a:r>
              <a:rPr lang="en-US" sz="2200" b="1" dirty="0">
                <a:solidFill>
                  <a:srgbClr val="656667"/>
                </a:solidFill>
                <a:latin typeface="Nunito Sans Bold" pitchFamily="34" charset="0"/>
                <a:ea typeface="Nunito Sans Bold" pitchFamily="34" charset="-122"/>
                <a:cs typeface="Nunito Sans Bold" pitchFamily="34" charset="-120"/>
              </a:rPr>
              <a:t>Elevating Businesses</a:t>
            </a:r>
            <a:endParaRPr lang="en-US" sz="2200" dirty="0"/>
          </a:p>
        </p:txBody>
      </p:sp>
      <p:sp>
        <p:nvSpPr>
          <p:cNvPr id="8" name="Text 4"/>
          <p:cNvSpPr/>
          <p:nvPr/>
        </p:nvSpPr>
        <p:spPr>
          <a:xfrm>
            <a:off x="5253037" y="5096947"/>
            <a:ext cx="4124206" cy="2166699"/>
          </a:xfrm>
          <a:prstGeom prst="rect">
            <a:avLst/>
          </a:prstGeom>
          <a:noFill/>
          <a:ln/>
        </p:spPr>
        <p:txBody>
          <a:bodyPr wrap="square" lIns="0" tIns="0" rIns="0" bIns="0" rtlCol="0" anchor="t"/>
          <a:lstStyle/>
          <a:p>
            <a:pPr marL="0" indent="0" algn="l">
              <a:lnSpc>
                <a:spcPts val="2800"/>
              </a:lnSpc>
              <a:buNone/>
            </a:pPr>
            <a:r>
              <a:rPr lang="en-US" sz="1750" dirty="0">
                <a:solidFill>
                  <a:srgbClr val="656667"/>
                </a:solidFill>
                <a:latin typeface="Open Sans" pitchFamily="34" charset="0"/>
                <a:ea typeface="Open Sans" pitchFamily="34" charset="-122"/>
                <a:cs typeface="Open Sans" pitchFamily="34" charset="-120"/>
              </a:rPr>
              <a:t>By partnering with our clients, we leverage deep HR expertise and innovative solutions to drive measurable improvements in workforce productivity, engagement, and business performance.</a:t>
            </a:r>
            <a:endParaRPr lang="en-US" sz="1750" dirty="0"/>
          </a:p>
        </p:txBody>
      </p:sp>
      <p:pic>
        <p:nvPicPr>
          <p:cNvPr id="9" name="Image 2" descr="preencoded.png"/>
          <p:cNvPicPr>
            <a:picLocks noChangeAspect="1"/>
          </p:cNvPicPr>
          <p:nvPr/>
        </p:nvPicPr>
        <p:blipFill>
          <a:blip r:embed="rId5"/>
          <a:stretch>
            <a:fillRect/>
          </a:stretch>
        </p:blipFill>
        <p:spPr>
          <a:xfrm>
            <a:off x="9715857" y="1777841"/>
            <a:ext cx="4124206" cy="2548890"/>
          </a:xfrm>
          <a:prstGeom prst="rect">
            <a:avLst/>
          </a:prstGeom>
        </p:spPr>
      </p:pic>
      <p:sp>
        <p:nvSpPr>
          <p:cNvPr id="10" name="Text 5"/>
          <p:cNvSpPr/>
          <p:nvPr/>
        </p:nvSpPr>
        <p:spPr>
          <a:xfrm>
            <a:off x="9715857" y="4608909"/>
            <a:ext cx="2822258" cy="352663"/>
          </a:xfrm>
          <a:prstGeom prst="rect">
            <a:avLst/>
          </a:prstGeom>
          <a:noFill/>
          <a:ln/>
        </p:spPr>
        <p:txBody>
          <a:bodyPr wrap="none" lIns="0" tIns="0" rIns="0" bIns="0" rtlCol="0" anchor="t"/>
          <a:lstStyle/>
          <a:p>
            <a:pPr marL="0" indent="0" algn="l">
              <a:lnSpc>
                <a:spcPts val="2750"/>
              </a:lnSpc>
              <a:buNone/>
            </a:pPr>
            <a:r>
              <a:rPr lang="en-US" sz="2200" b="1" dirty="0">
                <a:solidFill>
                  <a:srgbClr val="656667"/>
                </a:solidFill>
                <a:latin typeface="Nunito Sans Bold" pitchFamily="34" charset="0"/>
                <a:ea typeface="Nunito Sans Bold" pitchFamily="34" charset="-122"/>
                <a:cs typeface="Nunito Sans Bold" pitchFamily="34" charset="-120"/>
              </a:rPr>
              <a:t>Tailored Approach</a:t>
            </a:r>
            <a:endParaRPr lang="en-US" sz="2200" dirty="0"/>
          </a:p>
        </p:txBody>
      </p:sp>
      <p:sp>
        <p:nvSpPr>
          <p:cNvPr id="11" name="Text 6"/>
          <p:cNvSpPr/>
          <p:nvPr/>
        </p:nvSpPr>
        <p:spPr>
          <a:xfrm>
            <a:off x="9715857" y="5096947"/>
            <a:ext cx="4124206" cy="1805583"/>
          </a:xfrm>
          <a:prstGeom prst="rect">
            <a:avLst/>
          </a:prstGeom>
          <a:noFill/>
          <a:ln/>
        </p:spPr>
        <p:txBody>
          <a:bodyPr wrap="square" lIns="0" tIns="0" rIns="0" bIns="0" rtlCol="0" anchor="t"/>
          <a:lstStyle/>
          <a:p>
            <a:pPr marL="0" indent="0" algn="l">
              <a:lnSpc>
                <a:spcPts val="2800"/>
              </a:lnSpc>
              <a:buNone/>
            </a:pPr>
            <a:r>
              <a:rPr lang="en-US" sz="1750" dirty="0">
                <a:solidFill>
                  <a:srgbClr val="656667"/>
                </a:solidFill>
                <a:latin typeface="Open Sans" pitchFamily="34" charset="0"/>
                <a:ea typeface="Open Sans" pitchFamily="34" charset="-122"/>
                <a:cs typeface="Open Sans" pitchFamily="34" charset="-120"/>
              </a:rPr>
              <a:t>Our customized strategies are tailored to the unique needs of each organization, ensuring we deliver sustainable impact and position our clients for long-term success.</a:t>
            </a:r>
            <a:endParaRPr lang="en-US" sz="1750" dirty="0"/>
          </a:p>
        </p:txBody>
      </p:sp>
      <p:pic>
        <p:nvPicPr>
          <p:cNvPr id="12" name="Image 3" descr="preencoded.png"/>
          <p:cNvPicPr>
            <a:picLocks noChangeAspect="1"/>
          </p:cNvPicPr>
          <p:nvPr/>
        </p:nvPicPr>
        <p:blipFill>
          <a:blip r:embed="rId6"/>
          <a:stretch>
            <a:fillRect/>
          </a:stretch>
        </p:blipFill>
        <p:spPr>
          <a:xfrm>
            <a:off x="13213080" y="228600"/>
            <a:ext cx="1188720" cy="285869"/>
          </a:xfrm>
          <a:prstGeom prst="rect">
            <a:avLst/>
          </a:prstGeom>
        </p:spPr>
      </p:pic>
      <p:grpSp>
        <p:nvGrpSpPr>
          <p:cNvPr id="13" name="object 5">
            <a:extLst>
              <a:ext uri="{FF2B5EF4-FFF2-40B4-BE49-F238E27FC236}">
                <a16:creationId xmlns:a16="http://schemas.microsoft.com/office/drawing/2014/main" id="{8B568E97-222C-2B5A-7E36-BF5026352EE1}"/>
              </a:ext>
            </a:extLst>
          </p:cNvPr>
          <p:cNvGrpSpPr/>
          <p:nvPr/>
        </p:nvGrpSpPr>
        <p:grpSpPr>
          <a:xfrm>
            <a:off x="0" y="7976615"/>
            <a:ext cx="14630400" cy="253365"/>
            <a:chOff x="0" y="7976615"/>
            <a:chExt cx="14630400" cy="253365"/>
          </a:xfrm>
        </p:grpSpPr>
        <p:sp>
          <p:nvSpPr>
            <p:cNvPr id="14" name="object 6">
              <a:extLst>
                <a:ext uri="{FF2B5EF4-FFF2-40B4-BE49-F238E27FC236}">
                  <a16:creationId xmlns:a16="http://schemas.microsoft.com/office/drawing/2014/main" id="{E2730435-82A2-F549-4DE4-677968CDCF8C}"/>
                </a:ext>
              </a:extLst>
            </p:cNvPr>
            <p:cNvSpPr/>
            <p:nvPr/>
          </p:nvSpPr>
          <p:spPr>
            <a:xfrm>
              <a:off x="0" y="7976615"/>
              <a:ext cx="8583295" cy="251460"/>
            </a:xfrm>
            <a:custGeom>
              <a:avLst/>
              <a:gdLst/>
              <a:ahLst/>
              <a:cxnLst/>
              <a:rect l="l" t="t" r="r" b="b"/>
              <a:pathLst>
                <a:path w="8583295" h="251459">
                  <a:moveTo>
                    <a:pt x="8583168" y="0"/>
                  </a:moveTo>
                  <a:lnTo>
                    <a:pt x="0" y="0"/>
                  </a:lnTo>
                  <a:lnTo>
                    <a:pt x="0" y="251460"/>
                  </a:lnTo>
                  <a:lnTo>
                    <a:pt x="8583168" y="251460"/>
                  </a:lnTo>
                  <a:lnTo>
                    <a:pt x="8583168" y="0"/>
                  </a:lnTo>
                  <a:close/>
                </a:path>
              </a:pathLst>
            </a:custGeom>
            <a:solidFill>
              <a:srgbClr val="844DE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object 7">
              <a:extLst>
                <a:ext uri="{FF2B5EF4-FFF2-40B4-BE49-F238E27FC236}">
                  <a16:creationId xmlns:a16="http://schemas.microsoft.com/office/drawing/2014/main" id="{A723E9A5-D0B3-F2F4-4E35-EA216C0D1499}"/>
                </a:ext>
              </a:extLst>
            </p:cNvPr>
            <p:cNvSpPr/>
            <p:nvPr/>
          </p:nvSpPr>
          <p:spPr>
            <a:xfrm>
              <a:off x="8581643" y="7976615"/>
              <a:ext cx="6049010" cy="253365"/>
            </a:xfrm>
            <a:custGeom>
              <a:avLst/>
              <a:gdLst/>
              <a:ahLst/>
              <a:cxnLst/>
              <a:rect l="l" t="t" r="r" b="b"/>
              <a:pathLst>
                <a:path w="6049009" h="253365">
                  <a:moveTo>
                    <a:pt x="6048756" y="0"/>
                  </a:moveTo>
                  <a:lnTo>
                    <a:pt x="0" y="0"/>
                  </a:lnTo>
                  <a:lnTo>
                    <a:pt x="0" y="252984"/>
                  </a:lnTo>
                  <a:lnTo>
                    <a:pt x="6048756" y="252984"/>
                  </a:lnTo>
                  <a:lnTo>
                    <a:pt x="6048756" y="0"/>
                  </a:lnTo>
                  <a:close/>
                </a:path>
              </a:pathLst>
            </a:custGeom>
            <a:solidFill>
              <a:srgbClr val="00D7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428030" y="1500712"/>
            <a:ext cx="5670590" cy="708779"/>
          </a:xfrm>
          <a:prstGeom prst="rect">
            <a:avLst/>
          </a:prstGeom>
          <a:noFill/>
          <a:ln/>
        </p:spPr>
        <p:txBody>
          <a:bodyPr wrap="non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1" i="0" u="none" strike="noStrike" kern="1200" cap="none" spc="0" normalizeH="0" baseline="0" noProof="0" dirty="0">
                <a:ln>
                  <a:noFill/>
                </a:ln>
                <a:solidFill>
                  <a:srgbClr val="9966FF"/>
                </a:solidFill>
                <a:effectLst/>
                <a:uLnTx/>
                <a:uFillTx/>
                <a:latin typeface="Nunito Sans Bold" pitchFamily="34" charset="0"/>
                <a:ea typeface="Nunito Sans Bold" pitchFamily="34" charset="-122"/>
                <a:cs typeface="Nunito Sans Bold" pitchFamily="34" charset="-120"/>
              </a:rPr>
              <a:t>Our Vision</a:t>
            </a:r>
            <a:endParaRPr kumimoji="0" lang="en-US" sz="44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Image 2" descr="preencoded.png">
            <a:extLst>
              <a:ext uri="{FF2B5EF4-FFF2-40B4-BE49-F238E27FC236}">
                <a16:creationId xmlns:a16="http://schemas.microsoft.com/office/drawing/2014/main" id="{5E85B5AE-DEB4-716B-412D-4696FB7F9412}"/>
              </a:ext>
            </a:extLst>
          </p:cNvPr>
          <p:cNvPicPr>
            <a:picLocks noChangeAspect="1"/>
          </p:cNvPicPr>
          <p:nvPr/>
        </p:nvPicPr>
        <p:blipFill>
          <a:blip r:embed="rId3"/>
          <a:stretch>
            <a:fillRect/>
          </a:stretch>
        </p:blipFill>
        <p:spPr>
          <a:xfrm>
            <a:off x="8250426" y="2012473"/>
            <a:ext cx="6135455" cy="3791980"/>
          </a:xfrm>
          <a:prstGeom prst="rect">
            <a:avLst/>
          </a:prstGeom>
        </p:spPr>
      </p:pic>
      <p:grpSp>
        <p:nvGrpSpPr>
          <p:cNvPr id="7" name="object 5">
            <a:extLst>
              <a:ext uri="{FF2B5EF4-FFF2-40B4-BE49-F238E27FC236}">
                <a16:creationId xmlns:a16="http://schemas.microsoft.com/office/drawing/2014/main" id="{0BC2AF9E-196B-C536-1327-BE8A99221EC9}"/>
              </a:ext>
            </a:extLst>
          </p:cNvPr>
          <p:cNvGrpSpPr/>
          <p:nvPr/>
        </p:nvGrpSpPr>
        <p:grpSpPr>
          <a:xfrm>
            <a:off x="0" y="7976615"/>
            <a:ext cx="14630400" cy="253365"/>
            <a:chOff x="0" y="7976615"/>
            <a:chExt cx="14630400" cy="253365"/>
          </a:xfrm>
        </p:grpSpPr>
        <p:sp>
          <p:nvSpPr>
            <p:cNvPr id="8" name="object 6">
              <a:extLst>
                <a:ext uri="{FF2B5EF4-FFF2-40B4-BE49-F238E27FC236}">
                  <a16:creationId xmlns:a16="http://schemas.microsoft.com/office/drawing/2014/main" id="{E6790FBE-A29B-9607-DB23-5B831A007352}"/>
                </a:ext>
              </a:extLst>
            </p:cNvPr>
            <p:cNvSpPr/>
            <p:nvPr/>
          </p:nvSpPr>
          <p:spPr>
            <a:xfrm>
              <a:off x="0" y="7976615"/>
              <a:ext cx="8583295" cy="251460"/>
            </a:xfrm>
            <a:custGeom>
              <a:avLst/>
              <a:gdLst/>
              <a:ahLst/>
              <a:cxnLst/>
              <a:rect l="l" t="t" r="r" b="b"/>
              <a:pathLst>
                <a:path w="8583295" h="251459">
                  <a:moveTo>
                    <a:pt x="8583168" y="0"/>
                  </a:moveTo>
                  <a:lnTo>
                    <a:pt x="0" y="0"/>
                  </a:lnTo>
                  <a:lnTo>
                    <a:pt x="0" y="251460"/>
                  </a:lnTo>
                  <a:lnTo>
                    <a:pt x="8583168" y="251460"/>
                  </a:lnTo>
                  <a:lnTo>
                    <a:pt x="8583168" y="0"/>
                  </a:lnTo>
                  <a:close/>
                </a:path>
              </a:pathLst>
            </a:custGeom>
            <a:solidFill>
              <a:srgbClr val="844DE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object 7">
              <a:extLst>
                <a:ext uri="{FF2B5EF4-FFF2-40B4-BE49-F238E27FC236}">
                  <a16:creationId xmlns:a16="http://schemas.microsoft.com/office/drawing/2014/main" id="{AE3F717A-853E-D12F-162F-493951C56592}"/>
                </a:ext>
              </a:extLst>
            </p:cNvPr>
            <p:cNvSpPr/>
            <p:nvPr/>
          </p:nvSpPr>
          <p:spPr>
            <a:xfrm>
              <a:off x="8581643" y="7976615"/>
              <a:ext cx="6049010" cy="253365"/>
            </a:xfrm>
            <a:custGeom>
              <a:avLst/>
              <a:gdLst/>
              <a:ahLst/>
              <a:cxnLst/>
              <a:rect l="l" t="t" r="r" b="b"/>
              <a:pathLst>
                <a:path w="6049009" h="253365">
                  <a:moveTo>
                    <a:pt x="6048756" y="0"/>
                  </a:moveTo>
                  <a:lnTo>
                    <a:pt x="0" y="0"/>
                  </a:lnTo>
                  <a:lnTo>
                    <a:pt x="0" y="252984"/>
                  </a:lnTo>
                  <a:lnTo>
                    <a:pt x="6048756" y="252984"/>
                  </a:lnTo>
                  <a:lnTo>
                    <a:pt x="6048756" y="0"/>
                  </a:lnTo>
                  <a:close/>
                </a:path>
              </a:pathLst>
            </a:custGeom>
            <a:solidFill>
              <a:srgbClr val="00D7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10" name="Image 3" descr="preencoded.png">
            <a:extLst>
              <a:ext uri="{FF2B5EF4-FFF2-40B4-BE49-F238E27FC236}">
                <a16:creationId xmlns:a16="http://schemas.microsoft.com/office/drawing/2014/main" id="{619767B5-2C41-45FA-6C4D-FCEB43F29585}"/>
              </a:ext>
            </a:extLst>
          </p:cNvPr>
          <p:cNvPicPr>
            <a:picLocks noChangeAspect="1"/>
          </p:cNvPicPr>
          <p:nvPr/>
        </p:nvPicPr>
        <p:blipFill>
          <a:blip r:embed="rId4"/>
          <a:stretch>
            <a:fillRect/>
          </a:stretch>
        </p:blipFill>
        <p:spPr>
          <a:xfrm>
            <a:off x="13213080" y="228600"/>
            <a:ext cx="1188720" cy="285869"/>
          </a:xfrm>
          <a:prstGeom prst="rect">
            <a:avLst/>
          </a:prstGeom>
        </p:spPr>
      </p:pic>
      <p:sp>
        <p:nvSpPr>
          <p:cNvPr id="11" name="Text 1">
            <a:extLst>
              <a:ext uri="{FF2B5EF4-FFF2-40B4-BE49-F238E27FC236}">
                <a16:creationId xmlns:a16="http://schemas.microsoft.com/office/drawing/2014/main" id="{2C247F3B-CA36-42B8-DF7E-E8541F036721}"/>
              </a:ext>
            </a:extLst>
          </p:cNvPr>
          <p:cNvSpPr/>
          <p:nvPr/>
        </p:nvSpPr>
        <p:spPr>
          <a:xfrm>
            <a:off x="428030" y="2706926"/>
            <a:ext cx="6244709" cy="2540318"/>
          </a:xfrm>
          <a:prstGeom prst="rect">
            <a:avLst/>
          </a:prstGeom>
          <a:noFill/>
          <a:ln/>
        </p:spPr>
        <p:txBody>
          <a:bodyPr wrap="square" lIns="0" tIns="0" rIns="0" bIns="0" rtlCol="0" anchor="t"/>
          <a:lstStyle/>
          <a:p>
            <a:pPr marL="0" indent="0" algn="just">
              <a:lnSpc>
                <a:spcPts val="2850"/>
              </a:lnSpc>
              <a:buNone/>
            </a:pPr>
            <a:r>
              <a:rPr lang="en-US" sz="1750" dirty="0">
                <a:solidFill>
                  <a:srgbClr val="656667"/>
                </a:solidFill>
                <a:latin typeface="Open Sans" pitchFamily="34" charset="0"/>
                <a:ea typeface="Open Sans" pitchFamily="34" charset="-122"/>
                <a:cs typeface="Open Sans" pitchFamily="34" charset="-120"/>
              </a:rPr>
              <a:t>At NOW HR, our vision is to shape a future where businesses and individuals thrive through transformative HR practices and empowered, inclusive workplaces. We believe that by aligning company culture, talent management, and strategic HR initiatives, organizations can unlock their full potential and foster an environment where every employee can contribute and grow.</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733444" y="620202"/>
            <a:ext cx="4896955" cy="7346920"/>
          </a:xfrm>
          <a:prstGeom prst="rect">
            <a:avLst/>
          </a:prstGeom>
        </p:spPr>
      </p:pic>
      <p:sp>
        <p:nvSpPr>
          <p:cNvPr id="3" name="Text 0"/>
          <p:cNvSpPr/>
          <p:nvPr/>
        </p:nvSpPr>
        <p:spPr>
          <a:xfrm>
            <a:off x="781526" y="614005"/>
            <a:ext cx="5582722" cy="697825"/>
          </a:xfrm>
          <a:prstGeom prst="rect">
            <a:avLst/>
          </a:prstGeom>
          <a:noFill/>
          <a:ln/>
        </p:spPr>
        <p:txBody>
          <a:bodyPr wrap="none" lIns="0" tIns="0" rIns="0" bIns="0" rtlCol="0" anchor="t"/>
          <a:lstStyle/>
          <a:p>
            <a:pPr marL="0" indent="0">
              <a:lnSpc>
                <a:spcPts val="5450"/>
              </a:lnSpc>
              <a:buNone/>
            </a:pPr>
            <a:r>
              <a:rPr lang="en-US" sz="4350" b="1" dirty="0">
                <a:solidFill>
                  <a:srgbClr val="9966FF"/>
                </a:solidFill>
                <a:latin typeface="Nunito Sans Bold" pitchFamily="34" charset="0"/>
                <a:ea typeface="Nunito Sans Bold" pitchFamily="34" charset="-122"/>
                <a:cs typeface="Nunito Sans Bold" pitchFamily="34" charset="-120"/>
              </a:rPr>
              <a:t>Our Mission</a:t>
            </a:r>
            <a:endParaRPr lang="en-US" sz="4350" dirty="0"/>
          </a:p>
        </p:txBody>
      </p:sp>
      <p:sp>
        <p:nvSpPr>
          <p:cNvPr id="4" name="Shape 1"/>
          <p:cNvSpPr/>
          <p:nvPr/>
        </p:nvSpPr>
        <p:spPr>
          <a:xfrm>
            <a:off x="781526" y="1897975"/>
            <a:ext cx="390763" cy="390763"/>
          </a:xfrm>
          <a:prstGeom prst="roundRect">
            <a:avLst>
              <a:gd name="adj" fmla="val 24002"/>
            </a:avLst>
          </a:prstGeom>
          <a:solidFill>
            <a:srgbClr val="CCFFF7"/>
          </a:solidFill>
          <a:ln w="7620">
            <a:solidFill>
              <a:srgbClr val="B2E5DD"/>
            </a:solidFill>
            <a:prstDash val="solid"/>
          </a:ln>
        </p:spPr>
        <p:txBody>
          <a:bodyPr/>
          <a:lstStyle/>
          <a:p>
            <a:endParaRPr lang="en-PK"/>
          </a:p>
        </p:txBody>
      </p:sp>
      <p:sp>
        <p:nvSpPr>
          <p:cNvPr id="5" name="Text 2"/>
          <p:cNvSpPr/>
          <p:nvPr/>
        </p:nvSpPr>
        <p:spPr>
          <a:xfrm>
            <a:off x="1395532" y="1897975"/>
            <a:ext cx="3064907" cy="697706"/>
          </a:xfrm>
          <a:prstGeom prst="rect">
            <a:avLst/>
          </a:prstGeom>
          <a:noFill/>
          <a:ln/>
        </p:spPr>
        <p:txBody>
          <a:bodyPr wrap="square" lIns="0" tIns="0" rIns="0" bIns="0" rtlCol="0" anchor="t"/>
          <a:lstStyle/>
          <a:p>
            <a:pPr marL="0" indent="0">
              <a:lnSpc>
                <a:spcPts val="2700"/>
              </a:lnSpc>
              <a:buNone/>
            </a:pPr>
            <a:r>
              <a:rPr lang="en-US" sz="2150" b="1" dirty="0">
                <a:solidFill>
                  <a:srgbClr val="656667"/>
                </a:solidFill>
                <a:latin typeface="Nunito Sans Bold" pitchFamily="34" charset="0"/>
                <a:ea typeface="Nunito Sans Bold" pitchFamily="34" charset="-122"/>
                <a:cs typeface="Nunito Sans Bold" pitchFamily="34" charset="-120"/>
              </a:rPr>
              <a:t>Delivering World-Class HR Solutions</a:t>
            </a:r>
            <a:endParaRPr lang="en-US" sz="2150" dirty="0"/>
          </a:p>
        </p:txBody>
      </p:sp>
      <p:sp>
        <p:nvSpPr>
          <p:cNvPr id="6" name="Text 3"/>
          <p:cNvSpPr/>
          <p:nvPr/>
        </p:nvSpPr>
        <p:spPr>
          <a:xfrm>
            <a:off x="1395532" y="2729627"/>
            <a:ext cx="3064907" cy="2143839"/>
          </a:xfrm>
          <a:prstGeom prst="rect">
            <a:avLst/>
          </a:prstGeom>
          <a:noFill/>
          <a:ln/>
        </p:spPr>
        <p:txBody>
          <a:bodyPr wrap="square" lIns="0" tIns="0" rIns="0" bIns="0" rtlCol="0" anchor="t"/>
          <a:lstStyle/>
          <a:p>
            <a:pPr marL="0" indent="0">
              <a:lnSpc>
                <a:spcPts val="2800"/>
              </a:lnSpc>
              <a:buNone/>
            </a:pPr>
            <a:r>
              <a:rPr lang="en-US" sz="1750" dirty="0">
                <a:solidFill>
                  <a:srgbClr val="656667"/>
                </a:solidFill>
                <a:latin typeface="Open Sans" pitchFamily="34" charset="0"/>
                <a:ea typeface="Open Sans" pitchFamily="34" charset="-122"/>
                <a:cs typeface="Open Sans" pitchFamily="34" charset="-120"/>
              </a:rPr>
              <a:t>Our mission is to provide innovative, cutting-edge HR solutions that drive organizational performance and unlock the full potential of individuals and teams.</a:t>
            </a:r>
            <a:endParaRPr lang="en-US" sz="1750" dirty="0"/>
          </a:p>
        </p:txBody>
      </p:sp>
      <p:sp>
        <p:nvSpPr>
          <p:cNvPr id="7" name="Shape 4"/>
          <p:cNvSpPr/>
          <p:nvPr/>
        </p:nvSpPr>
        <p:spPr>
          <a:xfrm>
            <a:off x="4683681" y="1897975"/>
            <a:ext cx="390763" cy="390763"/>
          </a:xfrm>
          <a:prstGeom prst="roundRect">
            <a:avLst>
              <a:gd name="adj" fmla="val 24002"/>
            </a:avLst>
          </a:prstGeom>
          <a:solidFill>
            <a:srgbClr val="CCFFF7"/>
          </a:solidFill>
          <a:ln w="7620">
            <a:solidFill>
              <a:srgbClr val="B2E5DD"/>
            </a:solidFill>
            <a:prstDash val="solid"/>
          </a:ln>
        </p:spPr>
        <p:txBody>
          <a:bodyPr/>
          <a:lstStyle/>
          <a:p>
            <a:endParaRPr lang="en-PK"/>
          </a:p>
        </p:txBody>
      </p:sp>
      <p:sp>
        <p:nvSpPr>
          <p:cNvPr id="8" name="Text 5"/>
          <p:cNvSpPr/>
          <p:nvPr/>
        </p:nvSpPr>
        <p:spPr>
          <a:xfrm>
            <a:off x="5297686" y="1897975"/>
            <a:ext cx="3064907" cy="697706"/>
          </a:xfrm>
          <a:prstGeom prst="rect">
            <a:avLst/>
          </a:prstGeom>
          <a:noFill/>
          <a:ln/>
        </p:spPr>
        <p:txBody>
          <a:bodyPr wrap="square" lIns="0" tIns="0" rIns="0" bIns="0" rtlCol="0" anchor="t"/>
          <a:lstStyle/>
          <a:p>
            <a:pPr marL="0" indent="0">
              <a:lnSpc>
                <a:spcPts val="2700"/>
              </a:lnSpc>
              <a:buNone/>
            </a:pPr>
            <a:r>
              <a:rPr lang="en-US" sz="2150" b="1" dirty="0">
                <a:solidFill>
                  <a:srgbClr val="656667"/>
                </a:solidFill>
                <a:latin typeface="Nunito Sans Bold" pitchFamily="34" charset="0"/>
                <a:ea typeface="Nunito Sans Bold" pitchFamily="34" charset="-122"/>
                <a:cs typeface="Nunito Sans Bold" pitchFamily="34" charset="-120"/>
              </a:rPr>
              <a:t>Fostering Equity and Empowerment</a:t>
            </a:r>
            <a:endParaRPr lang="en-US" sz="2150" dirty="0"/>
          </a:p>
        </p:txBody>
      </p:sp>
      <p:sp>
        <p:nvSpPr>
          <p:cNvPr id="9" name="Text 6"/>
          <p:cNvSpPr/>
          <p:nvPr/>
        </p:nvSpPr>
        <p:spPr>
          <a:xfrm>
            <a:off x="5297686" y="2729627"/>
            <a:ext cx="3064907" cy="2858453"/>
          </a:xfrm>
          <a:prstGeom prst="rect">
            <a:avLst/>
          </a:prstGeom>
          <a:noFill/>
          <a:ln/>
        </p:spPr>
        <p:txBody>
          <a:bodyPr wrap="square" lIns="0" tIns="0" rIns="0" bIns="0" rtlCol="0" anchor="t"/>
          <a:lstStyle/>
          <a:p>
            <a:pPr marL="0" indent="0">
              <a:lnSpc>
                <a:spcPts val="2800"/>
              </a:lnSpc>
              <a:buNone/>
            </a:pPr>
            <a:r>
              <a:rPr lang="en-US" sz="1750" dirty="0">
                <a:solidFill>
                  <a:srgbClr val="656667"/>
                </a:solidFill>
                <a:latin typeface="Open Sans" pitchFamily="34" charset="0"/>
                <a:ea typeface="Open Sans" pitchFamily="34" charset="-122"/>
                <a:cs typeface="Open Sans" pitchFamily="34" charset="-120"/>
              </a:rPr>
              <a:t>We are committed to promoting diversity, equity, and inclusion in the workplace, ensuring all employees have equal opportunities to thrive and reach their professional goals.</a:t>
            </a:r>
            <a:endParaRPr lang="en-US" sz="1750" dirty="0"/>
          </a:p>
        </p:txBody>
      </p:sp>
      <p:sp>
        <p:nvSpPr>
          <p:cNvPr id="10" name="Shape 7"/>
          <p:cNvSpPr/>
          <p:nvPr/>
        </p:nvSpPr>
        <p:spPr>
          <a:xfrm>
            <a:off x="781526" y="5792201"/>
            <a:ext cx="390763" cy="390763"/>
          </a:xfrm>
          <a:prstGeom prst="roundRect">
            <a:avLst>
              <a:gd name="adj" fmla="val 24002"/>
            </a:avLst>
          </a:prstGeom>
          <a:solidFill>
            <a:srgbClr val="CCFFF7"/>
          </a:solidFill>
          <a:ln w="7620">
            <a:solidFill>
              <a:srgbClr val="B2E5DD"/>
            </a:solidFill>
            <a:prstDash val="solid"/>
          </a:ln>
        </p:spPr>
        <p:txBody>
          <a:bodyPr/>
          <a:lstStyle/>
          <a:p>
            <a:endParaRPr lang="en-PK"/>
          </a:p>
        </p:txBody>
      </p:sp>
      <p:sp>
        <p:nvSpPr>
          <p:cNvPr id="11" name="Text 8"/>
          <p:cNvSpPr/>
          <p:nvPr/>
        </p:nvSpPr>
        <p:spPr>
          <a:xfrm>
            <a:off x="1395532" y="5792201"/>
            <a:ext cx="5056465" cy="348853"/>
          </a:xfrm>
          <a:prstGeom prst="rect">
            <a:avLst/>
          </a:prstGeom>
          <a:noFill/>
          <a:ln/>
        </p:spPr>
        <p:txBody>
          <a:bodyPr wrap="none" lIns="0" tIns="0" rIns="0" bIns="0" rtlCol="0" anchor="t"/>
          <a:lstStyle/>
          <a:p>
            <a:pPr marL="0" indent="0">
              <a:lnSpc>
                <a:spcPts val="2700"/>
              </a:lnSpc>
              <a:buNone/>
            </a:pPr>
            <a:r>
              <a:rPr lang="en-US" sz="2150" b="1" dirty="0">
                <a:solidFill>
                  <a:srgbClr val="656667"/>
                </a:solidFill>
                <a:latin typeface="Nunito Sans Bold" pitchFamily="34" charset="0"/>
                <a:ea typeface="Nunito Sans Bold" pitchFamily="34" charset="-122"/>
                <a:cs typeface="Nunito Sans Bold" pitchFamily="34" charset="-120"/>
              </a:rPr>
              <a:t>Enhancing Organizational Performance</a:t>
            </a:r>
            <a:endParaRPr lang="en-US" sz="2150" dirty="0"/>
          </a:p>
        </p:txBody>
      </p:sp>
      <p:sp>
        <p:nvSpPr>
          <p:cNvPr id="12" name="Text 9"/>
          <p:cNvSpPr/>
          <p:nvPr/>
        </p:nvSpPr>
        <p:spPr>
          <a:xfrm>
            <a:off x="1395532" y="6275000"/>
            <a:ext cx="6966942" cy="1071920"/>
          </a:xfrm>
          <a:prstGeom prst="rect">
            <a:avLst/>
          </a:prstGeom>
          <a:noFill/>
          <a:ln/>
        </p:spPr>
        <p:txBody>
          <a:bodyPr wrap="square" lIns="0" tIns="0" rIns="0" bIns="0" rtlCol="0" anchor="t"/>
          <a:lstStyle/>
          <a:p>
            <a:pPr marL="0" indent="0">
              <a:lnSpc>
                <a:spcPts val="2800"/>
              </a:lnSpc>
              <a:buNone/>
            </a:pPr>
            <a:r>
              <a:rPr lang="en-US" sz="1750" dirty="0">
                <a:solidFill>
                  <a:srgbClr val="656667"/>
                </a:solidFill>
                <a:latin typeface="Open Sans" pitchFamily="34" charset="0"/>
                <a:ea typeface="Open Sans" pitchFamily="34" charset="-122"/>
                <a:cs typeface="Open Sans" pitchFamily="34" charset="-120"/>
              </a:rPr>
              <a:t>By aligning HR strategies with business objectives, we enable our clients to maximize productivity, efficiency, and overall organizational effectiveness.</a:t>
            </a:r>
            <a:endParaRPr lang="en-US" sz="1750" dirty="0"/>
          </a:p>
        </p:txBody>
      </p:sp>
      <p:grpSp>
        <p:nvGrpSpPr>
          <p:cNvPr id="13" name="object 5">
            <a:extLst>
              <a:ext uri="{FF2B5EF4-FFF2-40B4-BE49-F238E27FC236}">
                <a16:creationId xmlns:a16="http://schemas.microsoft.com/office/drawing/2014/main" id="{D925D19A-1988-214E-CCD0-C1EB5935DCC3}"/>
              </a:ext>
            </a:extLst>
          </p:cNvPr>
          <p:cNvGrpSpPr/>
          <p:nvPr/>
        </p:nvGrpSpPr>
        <p:grpSpPr>
          <a:xfrm>
            <a:off x="0" y="7976615"/>
            <a:ext cx="14630400" cy="253365"/>
            <a:chOff x="0" y="7976615"/>
            <a:chExt cx="14630400" cy="253365"/>
          </a:xfrm>
        </p:grpSpPr>
        <p:sp>
          <p:nvSpPr>
            <p:cNvPr id="14" name="object 6">
              <a:extLst>
                <a:ext uri="{FF2B5EF4-FFF2-40B4-BE49-F238E27FC236}">
                  <a16:creationId xmlns:a16="http://schemas.microsoft.com/office/drawing/2014/main" id="{44C3639D-7702-1A83-E4E8-082848241042}"/>
                </a:ext>
              </a:extLst>
            </p:cNvPr>
            <p:cNvSpPr/>
            <p:nvPr/>
          </p:nvSpPr>
          <p:spPr>
            <a:xfrm>
              <a:off x="0" y="7976615"/>
              <a:ext cx="8583295" cy="251460"/>
            </a:xfrm>
            <a:custGeom>
              <a:avLst/>
              <a:gdLst/>
              <a:ahLst/>
              <a:cxnLst/>
              <a:rect l="l" t="t" r="r" b="b"/>
              <a:pathLst>
                <a:path w="8583295" h="251459">
                  <a:moveTo>
                    <a:pt x="8583168" y="0"/>
                  </a:moveTo>
                  <a:lnTo>
                    <a:pt x="0" y="0"/>
                  </a:lnTo>
                  <a:lnTo>
                    <a:pt x="0" y="251460"/>
                  </a:lnTo>
                  <a:lnTo>
                    <a:pt x="8583168" y="251460"/>
                  </a:lnTo>
                  <a:lnTo>
                    <a:pt x="8583168" y="0"/>
                  </a:lnTo>
                  <a:close/>
                </a:path>
              </a:pathLst>
            </a:custGeom>
            <a:solidFill>
              <a:srgbClr val="844DE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object 7">
              <a:extLst>
                <a:ext uri="{FF2B5EF4-FFF2-40B4-BE49-F238E27FC236}">
                  <a16:creationId xmlns:a16="http://schemas.microsoft.com/office/drawing/2014/main" id="{1A312566-D6F2-9CD7-73FC-ED909B31186B}"/>
                </a:ext>
              </a:extLst>
            </p:cNvPr>
            <p:cNvSpPr/>
            <p:nvPr/>
          </p:nvSpPr>
          <p:spPr>
            <a:xfrm>
              <a:off x="8581643" y="7976615"/>
              <a:ext cx="6049010" cy="253365"/>
            </a:xfrm>
            <a:custGeom>
              <a:avLst/>
              <a:gdLst/>
              <a:ahLst/>
              <a:cxnLst/>
              <a:rect l="l" t="t" r="r" b="b"/>
              <a:pathLst>
                <a:path w="6049009" h="253365">
                  <a:moveTo>
                    <a:pt x="6048756" y="0"/>
                  </a:moveTo>
                  <a:lnTo>
                    <a:pt x="0" y="0"/>
                  </a:lnTo>
                  <a:lnTo>
                    <a:pt x="0" y="252984"/>
                  </a:lnTo>
                  <a:lnTo>
                    <a:pt x="6048756" y="252984"/>
                  </a:lnTo>
                  <a:lnTo>
                    <a:pt x="6048756" y="0"/>
                  </a:lnTo>
                  <a:close/>
                </a:path>
              </a:pathLst>
            </a:custGeom>
            <a:solidFill>
              <a:srgbClr val="00D7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16" name="Image 3" descr="preencoded.png">
            <a:extLst>
              <a:ext uri="{FF2B5EF4-FFF2-40B4-BE49-F238E27FC236}">
                <a16:creationId xmlns:a16="http://schemas.microsoft.com/office/drawing/2014/main" id="{F5661D36-85DB-0948-0E25-F31CE633AFE4}"/>
              </a:ext>
            </a:extLst>
          </p:cNvPr>
          <p:cNvPicPr>
            <a:picLocks noChangeAspect="1"/>
          </p:cNvPicPr>
          <p:nvPr/>
        </p:nvPicPr>
        <p:blipFill>
          <a:blip r:embed="rId4"/>
          <a:stretch>
            <a:fillRect/>
          </a:stretch>
        </p:blipFill>
        <p:spPr>
          <a:xfrm>
            <a:off x="13213080" y="228600"/>
            <a:ext cx="1188720" cy="28586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661434"/>
            <a:ext cx="5670590" cy="708779"/>
          </a:xfrm>
          <a:prstGeom prst="rect">
            <a:avLst/>
          </a:prstGeom>
          <a:noFill/>
          <a:ln/>
        </p:spPr>
        <p:txBody>
          <a:bodyPr wrap="none" lIns="0" tIns="0" rIns="0" bIns="0" rtlCol="0" anchor="t"/>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1" i="0" u="none" strike="noStrike" kern="1200" cap="none" spc="0" normalizeH="0" baseline="0" noProof="0" dirty="0">
                <a:ln>
                  <a:noFill/>
                </a:ln>
                <a:solidFill>
                  <a:srgbClr val="9966FF"/>
                </a:solidFill>
                <a:effectLst/>
                <a:uLnTx/>
                <a:uFillTx/>
                <a:latin typeface="Nunito Sans Bold" pitchFamily="34" charset="0"/>
                <a:ea typeface="Nunito Sans Bold" pitchFamily="34" charset="-122"/>
                <a:cs typeface="Nunito Sans Bold" pitchFamily="34" charset="-120"/>
              </a:rPr>
              <a:t>Core Values</a:t>
            </a:r>
            <a:endParaRPr kumimoji="0" lang="en-US" sz="44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age 0" descr="preencoded.png"/>
          <p:cNvPicPr>
            <a:picLocks noChangeAspect="1"/>
          </p:cNvPicPr>
          <p:nvPr/>
        </p:nvPicPr>
        <p:blipFill>
          <a:blip r:embed="rId3"/>
          <a:stretch>
            <a:fillRect/>
          </a:stretch>
        </p:blipFill>
        <p:spPr>
          <a:xfrm>
            <a:off x="793790" y="1982867"/>
            <a:ext cx="566976" cy="566976"/>
          </a:xfrm>
          <a:prstGeom prst="rect">
            <a:avLst/>
          </a:prstGeom>
        </p:spPr>
      </p:pic>
      <p:sp>
        <p:nvSpPr>
          <p:cNvPr id="4" name="Text 1"/>
          <p:cNvSpPr/>
          <p:nvPr/>
        </p:nvSpPr>
        <p:spPr>
          <a:xfrm>
            <a:off x="793790" y="2776657"/>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656667"/>
                </a:solidFill>
                <a:effectLst/>
                <a:uLnTx/>
                <a:uFillTx/>
                <a:latin typeface="Nunito Sans Bold" pitchFamily="34" charset="0"/>
                <a:ea typeface="Nunito Sans Bold" pitchFamily="34" charset="-122"/>
                <a:cs typeface="Nunito Sans Bold" pitchFamily="34" charset="-120"/>
              </a:rPr>
              <a:t>Integrity</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 2"/>
          <p:cNvSpPr/>
          <p:nvPr/>
        </p:nvSpPr>
        <p:spPr>
          <a:xfrm>
            <a:off x="793790" y="3267075"/>
            <a:ext cx="3005495" cy="725805"/>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656667"/>
                </a:solidFill>
                <a:effectLst/>
                <a:uLnTx/>
                <a:uFillTx/>
                <a:latin typeface="Open Sans" pitchFamily="34" charset="0"/>
                <a:ea typeface="Open Sans" pitchFamily="34" charset="-122"/>
                <a:cs typeface="Open Sans" pitchFamily="34" charset="-120"/>
              </a:rPr>
              <a:t>Upholding ethical practices in every engagement.</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Image 1" descr="preencoded.png"/>
          <p:cNvPicPr>
            <a:picLocks noChangeAspect="1"/>
          </p:cNvPicPr>
          <p:nvPr/>
        </p:nvPicPr>
        <p:blipFill>
          <a:blip r:embed="rId4"/>
          <a:stretch>
            <a:fillRect/>
          </a:stretch>
        </p:blipFill>
        <p:spPr>
          <a:xfrm>
            <a:off x="4139446" y="1982867"/>
            <a:ext cx="566976" cy="566976"/>
          </a:xfrm>
          <a:prstGeom prst="rect">
            <a:avLst/>
          </a:prstGeom>
        </p:spPr>
      </p:pic>
      <p:sp>
        <p:nvSpPr>
          <p:cNvPr id="7" name="Text 3"/>
          <p:cNvSpPr/>
          <p:nvPr/>
        </p:nvSpPr>
        <p:spPr>
          <a:xfrm>
            <a:off x="4139446" y="2776657"/>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656667"/>
                </a:solidFill>
                <a:effectLst/>
                <a:uLnTx/>
                <a:uFillTx/>
                <a:latin typeface="Nunito Sans Bold" pitchFamily="34" charset="0"/>
                <a:ea typeface="Nunito Sans Bold" pitchFamily="34" charset="-122"/>
                <a:cs typeface="Nunito Sans Bold" pitchFamily="34" charset="-120"/>
              </a:rPr>
              <a:t>Innovation</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 4"/>
          <p:cNvSpPr/>
          <p:nvPr/>
        </p:nvSpPr>
        <p:spPr>
          <a:xfrm>
            <a:off x="4139446" y="3267075"/>
            <a:ext cx="3005614" cy="1088708"/>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656667"/>
                </a:solidFill>
                <a:effectLst/>
                <a:uLnTx/>
                <a:uFillTx/>
                <a:latin typeface="Open Sans" pitchFamily="34" charset="0"/>
                <a:ea typeface="Open Sans" pitchFamily="34" charset="-122"/>
                <a:cs typeface="Open Sans" pitchFamily="34" charset="-120"/>
              </a:rPr>
              <a:t>Driving forward-thinking solutions to address today's challenges.</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Image 2" descr="preencoded.png"/>
          <p:cNvPicPr>
            <a:picLocks noChangeAspect="1"/>
          </p:cNvPicPr>
          <p:nvPr/>
        </p:nvPicPr>
        <p:blipFill>
          <a:blip r:embed="rId5"/>
          <a:stretch>
            <a:fillRect/>
          </a:stretch>
        </p:blipFill>
        <p:spPr>
          <a:xfrm>
            <a:off x="7485221" y="1982867"/>
            <a:ext cx="566976" cy="566976"/>
          </a:xfrm>
          <a:prstGeom prst="rect">
            <a:avLst/>
          </a:prstGeom>
        </p:spPr>
      </p:pic>
      <p:sp>
        <p:nvSpPr>
          <p:cNvPr id="10" name="Text 5"/>
          <p:cNvSpPr/>
          <p:nvPr/>
        </p:nvSpPr>
        <p:spPr>
          <a:xfrm>
            <a:off x="7485221" y="2776657"/>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656667"/>
                </a:solidFill>
                <a:effectLst/>
                <a:uLnTx/>
                <a:uFillTx/>
                <a:latin typeface="Nunito Sans Bold" pitchFamily="34" charset="0"/>
                <a:ea typeface="Nunito Sans Bold" pitchFamily="34" charset="-122"/>
                <a:cs typeface="Nunito Sans Bold" pitchFamily="34" charset="-120"/>
              </a:rPr>
              <a:t>Collaboration</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 6"/>
          <p:cNvSpPr/>
          <p:nvPr/>
        </p:nvSpPr>
        <p:spPr>
          <a:xfrm>
            <a:off x="7485221" y="3267075"/>
            <a:ext cx="3005614" cy="1088708"/>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656667"/>
                </a:solidFill>
                <a:effectLst/>
                <a:uLnTx/>
                <a:uFillTx/>
                <a:latin typeface="Open Sans" pitchFamily="34" charset="0"/>
                <a:ea typeface="Open Sans" pitchFamily="34" charset="-122"/>
                <a:cs typeface="Open Sans" pitchFamily="34" charset="-120"/>
              </a:rPr>
              <a:t>Partnering with clients to co-create impactful strategies.</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Image 3" descr="preencoded.png"/>
          <p:cNvPicPr>
            <a:picLocks noChangeAspect="1"/>
          </p:cNvPicPr>
          <p:nvPr/>
        </p:nvPicPr>
        <p:blipFill>
          <a:blip r:embed="rId6"/>
          <a:stretch>
            <a:fillRect/>
          </a:stretch>
        </p:blipFill>
        <p:spPr>
          <a:xfrm>
            <a:off x="10830997" y="1982867"/>
            <a:ext cx="566976" cy="566976"/>
          </a:xfrm>
          <a:prstGeom prst="rect">
            <a:avLst/>
          </a:prstGeom>
        </p:spPr>
      </p:pic>
      <p:sp>
        <p:nvSpPr>
          <p:cNvPr id="13" name="Text 7"/>
          <p:cNvSpPr/>
          <p:nvPr/>
        </p:nvSpPr>
        <p:spPr>
          <a:xfrm>
            <a:off x="10830997" y="2776657"/>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656667"/>
                </a:solidFill>
                <a:effectLst/>
                <a:uLnTx/>
                <a:uFillTx/>
                <a:latin typeface="Nunito Sans Bold" pitchFamily="34" charset="0"/>
                <a:ea typeface="Nunito Sans Bold" pitchFamily="34" charset="-122"/>
                <a:cs typeface="Nunito Sans Bold" pitchFamily="34" charset="-120"/>
              </a:rPr>
              <a:t>Excellence</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 8"/>
          <p:cNvSpPr/>
          <p:nvPr/>
        </p:nvSpPr>
        <p:spPr>
          <a:xfrm>
            <a:off x="10830997" y="3267075"/>
            <a:ext cx="3005614" cy="725805"/>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656667"/>
                </a:solidFill>
                <a:effectLst/>
                <a:uLnTx/>
                <a:uFillTx/>
                <a:latin typeface="Open Sans" pitchFamily="34" charset="0"/>
                <a:ea typeface="Open Sans" pitchFamily="34" charset="-122"/>
                <a:cs typeface="Open Sans" pitchFamily="34" charset="-120"/>
              </a:rPr>
              <a:t>Delivering measurable, high-quality results.</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Image 4" descr="preencoded.png"/>
          <p:cNvPicPr>
            <a:picLocks noChangeAspect="1"/>
          </p:cNvPicPr>
          <p:nvPr/>
        </p:nvPicPr>
        <p:blipFill>
          <a:blip r:embed="rId7"/>
          <a:stretch>
            <a:fillRect/>
          </a:stretch>
        </p:blipFill>
        <p:spPr>
          <a:xfrm>
            <a:off x="793790" y="5036225"/>
            <a:ext cx="566976" cy="566976"/>
          </a:xfrm>
          <a:prstGeom prst="rect">
            <a:avLst/>
          </a:prstGeom>
        </p:spPr>
      </p:pic>
      <p:sp>
        <p:nvSpPr>
          <p:cNvPr id="16" name="Text 9"/>
          <p:cNvSpPr/>
          <p:nvPr/>
        </p:nvSpPr>
        <p:spPr>
          <a:xfrm>
            <a:off x="793790" y="5830014"/>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656667"/>
                </a:solidFill>
                <a:effectLst/>
                <a:uLnTx/>
                <a:uFillTx/>
                <a:latin typeface="Nunito Sans Bold" pitchFamily="34" charset="0"/>
                <a:ea typeface="Nunito Sans Bold" pitchFamily="34" charset="-122"/>
                <a:cs typeface="Nunito Sans Bold" pitchFamily="34" charset="-120"/>
              </a:rPr>
              <a:t>Inclusion</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 10"/>
          <p:cNvSpPr/>
          <p:nvPr/>
        </p:nvSpPr>
        <p:spPr>
          <a:xfrm>
            <a:off x="793790" y="6320433"/>
            <a:ext cx="3005495" cy="1088708"/>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656667"/>
                </a:solidFill>
                <a:effectLst/>
                <a:uLnTx/>
                <a:uFillTx/>
                <a:latin typeface="Open Sans" pitchFamily="34" charset="0"/>
                <a:ea typeface="Open Sans" pitchFamily="34" charset="-122"/>
                <a:cs typeface="Open Sans" pitchFamily="34" charset="-120"/>
              </a:rPr>
              <a:t>Fostering diverse and equitable workplaces where everyone belongs.</a:t>
            </a:r>
            <a:endParaRPr kumimoji="0" lang="en-US" sz="1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Image 5" descr="preencoded.png"/>
          <p:cNvPicPr>
            <a:picLocks noChangeAspect="1"/>
          </p:cNvPicPr>
          <p:nvPr/>
        </p:nvPicPr>
        <p:blipFill>
          <a:blip r:embed="rId8"/>
          <a:stretch>
            <a:fillRect/>
          </a:stretch>
        </p:blipFill>
        <p:spPr>
          <a:xfrm>
            <a:off x="13213080" y="228600"/>
            <a:ext cx="1188720" cy="285869"/>
          </a:xfrm>
          <a:prstGeom prst="rect">
            <a:avLst/>
          </a:prstGeom>
        </p:spPr>
      </p:pic>
      <p:grpSp>
        <p:nvGrpSpPr>
          <p:cNvPr id="19" name="object 5">
            <a:extLst>
              <a:ext uri="{FF2B5EF4-FFF2-40B4-BE49-F238E27FC236}">
                <a16:creationId xmlns:a16="http://schemas.microsoft.com/office/drawing/2014/main" id="{5E35B0ED-09BB-5B1C-1959-18C7637059B4}"/>
              </a:ext>
            </a:extLst>
          </p:cNvPr>
          <p:cNvGrpSpPr/>
          <p:nvPr/>
        </p:nvGrpSpPr>
        <p:grpSpPr>
          <a:xfrm>
            <a:off x="0" y="7976615"/>
            <a:ext cx="14630400" cy="253365"/>
            <a:chOff x="0" y="7976615"/>
            <a:chExt cx="14630400" cy="253365"/>
          </a:xfrm>
        </p:grpSpPr>
        <p:sp>
          <p:nvSpPr>
            <p:cNvPr id="20" name="object 6">
              <a:extLst>
                <a:ext uri="{FF2B5EF4-FFF2-40B4-BE49-F238E27FC236}">
                  <a16:creationId xmlns:a16="http://schemas.microsoft.com/office/drawing/2014/main" id="{129639E4-945A-0FD0-B3F6-521C2E9BA520}"/>
                </a:ext>
              </a:extLst>
            </p:cNvPr>
            <p:cNvSpPr/>
            <p:nvPr/>
          </p:nvSpPr>
          <p:spPr>
            <a:xfrm>
              <a:off x="0" y="7976615"/>
              <a:ext cx="8583295" cy="251460"/>
            </a:xfrm>
            <a:custGeom>
              <a:avLst/>
              <a:gdLst/>
              <a:ahLst/>
              <a:cxnLst/>
              <a:rect l="l" t="t" r="r" b="b"/>
              <a:pathLst>
                <a:path w="8583295" h="251459">
                  <a:moveTo>
                    <a:pt x="8583168" y="0"/>
                  </a:moveTo>
                  <a:lnTo>
                    <a:pt x="0" y="0"/>
                  </a:lnTo>
                  <a:lnTo>
                    <a:pt x="0" y="251460"/>
                  </a:lnTo>
                  <a:lnTo>
                    <a:pt x="8583168" y="251460"/>
                  </a:lnTo>
                  <a:lnTo>
                    <a:pt x="8583168" y="0"/>
                  </a:lnTo>
                  <a:close/>
                </a:path>
              </a:pathLst>
            </a:custGeom>
            <a:solidFill>
              <a:srgbClr val="844DE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object 7">
              <a:extLst>
                <a:ext uri="{FF2B5EF4-FFF2-40B4-BE49-F238E27FC236}">
                  <a16:creationId xmlns:a16="http://schemas.microsoft.com/office/drawing/2014/main" id="{16B847B5-C5B6-68C6-1739-3A46D5EEA233}"/>
                </a:ext>
              </a:extLst>
            </p:cNvPr>
            <p:cNvSpPr/>
            <p:nvPr/>
          </p:nvSpPr>
          <p:spPr>
            <a:xfrm>
              <a:off x="8581643" y="7976615"/>
              <a:ext cx="6049010" cy="253365"/>
            </a:xfrm>
            <a:custGeom>
              <a:avLst/>
              <a:gdLst/>
              <a:ahLst/>
              <a:cxnLst/>
              <a:rect l="l" t="t" r="r" b="b"/>
              <a:pathLst>
                <a:path w="6049009" h="253365">
                  <a:moveTo>
                    <a:pt x="6048756" y="0"/>
                  </a:moveTo>
                  <a:lnTo>
                    <a:pt x="0" y="0"/>
                  </a:lnTo>
                  <a:lnTo>
                    <a:pt x="0" y="252984"/>
                  </a:lnTo>
                  <a:lnTo>
                    <a:pt x="6048756" y="252984"/>
                  </a:lnTo>
                  <a:lnTo>
                    <a:pt x="6048756" y="0"/>
                  </a:lnTo>
                  <a:close/>
                </a:path>
              </a:pathLst>
            </a:custGeom>
            <a:solidFill>
              <a:srgbClr val="00D7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3" name="Text 0"/>
          <p:cNvSpPr/>
          <p:nvPr/>
        </p:nvSpPr>
        <p:spPr>
          <a:xfrm>
            <a:off x="793790" y="1998071"/>
            <a:ext cx="5670590" cy="708779"/>
          </a:xfrm>
          <a:prstGeom prst="rect">
            <a:avLst/>
          </a:prstGeom>
          <a:noFill/>
          <a:ln/>
        </p:spPr>
        <p:txBody>
          <a:bodyPr wrap="none" lIns="0" tIns="0" rIns="0" bIns="0" rtlCol="0" anchor="t"/>
          <a:lstStyle/>
          <a:p>
            <a:pPr marL="0" indent="0">
              <a:lnSpc>
                <a:spcPts val="5550"/>
              </a:lnSpc>
              <a:buNone/>
            </a:pPr>
            <a:r>
              <a:rPr lang="en-US" sz="4450" b="1" dirty="0">
                <a:solidFill>
                  <a:srgbClr val="9966FF"/>
                </a:solidFill>
                <a:latin typeface="Nunito Sans Bold" pitchFamily="34" charset="0"/>
                <a:ea typeface="Nunito Sans Bold" pitchFamily="34" charset="-122"/>
                <a:cs typeface="Nunito Sans Bold" pitchFamily="34" charset="-120"/>
              </a:rPr>
              <a:t>Our Core Services</a:t>
            </a:r>
            <a:endParaRPr lang="en-US" sz="4450" dirty="0"/>
          </a:p>
        </p:txBody>
      </p:sp>
      <p:sp>
        <p:nvSpPr>
          <p:cNvPr id="4" name="Text 1"/>
          <p:cNvSpPr/>
          <p:nvPr/>
        </p:nvSpPr>
        <p:spPr>
          <a:xfrm>
            <a:off x="793790" y="3047011"/>
            <a:ext cx="5273055" cy="1451610"/>
          </a:xfrm>
          <a:prstGeom prst="rect">
            <a:avLst/>
          </a:prstGeom>
          <a:noFill/>
          <a:ln/>
        </p:spPr>
        <p:txBody>
          <a:bodyPr wrap="square" lIns="0" tIns="0" rIns="0" bIns="0" rtlCol="0" anchor="t"/>
          <a:lstStyle/>
          <a:p>
            <a:pPr marL="0" indent="0" algn="just">
              <a:lnSpc>
                <a:spcPts val="2850"/>
              </a:lnSpc>
              <a:buNone/>
            </a:pPr>
            <a:r>
              <a:rPr lang="en-US" sz="2000" dirty="0">
                <a:solidFill>
                  <a:srgbClr val="656667"/>
                </a:solidFill>
                <a:latin typeface="Open Sans" pitchFamily="34" charset="0"/>
                <a:ea typeface="Open Sans" pitchFamily="34" charset="-122"/>
                <a:cs typeface="Open Sans" pitchFamily="34" charset="-120"/>
              </a:rPr>
              <a:t>NOW HR offers a comprehensive suite of services to help organizations build and manage exceptional teams. From executive search and DE&amp;I initiatives to talent management and organizational development, we're your trusted partner for all your human capital needs.</a:t>
            </a:r>
            <a:endParaRPr lang="en-US" sz="2000" dirty="0"/>
          </a:p>
        </p:txBody>
      </p:sp>
      <p:pic>
        <p:nvPicPr>
          <p:cNvPr id="9" name="Image 0" descr="preencoded.png">
            <a:extLst>
              <a:ext uri="{FF2B5EF4-FFF2-40B4-BE49-F238E27FC236}">
                <a16:creationId xmlns:a16="http://schemas.microsoft.com/office/drawing/2014/main" id="{EC6C92F2-A76D-F6BD-77C0-BB65A9E7BCAB}"/>
              </a:ext>
            </a:extLst>
          </p:cNvPr>
          <p:cNvPicPr>
            <a:picLocks noChangeAspect="1"/>
          </p:cNvPicPr>
          <p:nvPr/>
        </p:nvPicPr>
        <p:blipFill>
          <a:blip r:embed="rId3"/>
          <a:stretch>
            <a:fillRect/>
          </a:stretch>
        </p:blipFill>
        <p:spPr>
          <a:xfrm>
            <a:off x="9907326" y="890238"/>
            <a:ext cx="4723074" cy="7084918"/>
          </a:xfrm>
          <a:prstGeom prst="rect">
            <a:avLst/>
          </a:prstGeom>
        </p:spPr>
      </p:pic>
      <p:grpSp>
        <p:nvGrpSpPr>
          <p:cNvPr id="10" name="object 5">
            <a:extLst>
              <a:ext uri="{FF2B5EF4-FFF2-40B4-BE49-F238E27FC236}">
                <a16:creationId xmlns:a16="http://schemas.microsoft.com/office/drawing/2014/main" id="{CAB90BB0-A736-66A4-35DE-E43FB8B0CAAC}"/>
              </a:ext>
            </a:extLst>
          </p:cNvPr>
          <p:cNvGrpSpPr/>
          <p:nvPr/>
        </p:nvGrpSpPr>
        <p:grpSpPr>
          <a:xfrm>
            <a:off x="0" y="7976615"/>
            <a:ext cx="14630400" cy="253365"/>
            <a:chOff x="0" y="7976615"/>
            <a:chExt cx="14630400" cy="253365"/>
          </a:xfrm>
        </p:grpSpPr>
        <p:sp>
          <p:nvSpPr>
            <p:cNvPr id="11" name="object 6">
              <a:extLst>
                <a:ext uri="{FF2B5EF4-FFF2-40B4-BE49-F238E27FC236}">
                  <a16:creationId xmlns:a16="http://schemas.microsoft.com/office/drawing/2014/main" id="{7BA5425D-9FEC-8967-2669-73C89626EBC0}"/>
                </a:ext>
              </a:extLst>
            </p:cNvPr>
            <p:cNvSpPr/>
            <p:nvPr/>
          </p:nvSpPr>
          <p:spPr>
            <a:xfrm>
              <a:off x="0" y="7976615"/>
              <a:ext cx="8583295" cy="251460"/>
            </a:xfrm>
            <a:custGeom>
              <a:avLst/>
              <a:gdLst/>
              <a:ahLst/>
              <a:cxnLst/>
              <a:rect l="l" t="t" r="r" b="b"/>
              <a:pathLst>
                <a:path w="8583295" h="251459">
                  <a:moveTo>
                    <a:pt x="8583168" y="0"/>
                  </a:moveTo>
                  <a:lnTo>
                    <a:pt x="0" y="0"/>
                  </a:lnTo>
                  <a:lnTo>
                    <a:pt x="0" y="251460"/>
                  </a:lnTo>
                  <a:lnTo>
                    <a:pt x="8583168" y="251460"/>
                  </a:lnTo>
                  <a:lnTo>
                    <a:pt x="8583168" y="0"/>
                  </a:lnTo>
                  <a:close/>
                </a:path>
              </a:pathLst>
            </a:custGeom>
            <a:solidFill>
              <a:srgbClr val="844DE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object 7">
              <a:extLst>
                <a:ext uri="{FF2B5EF4-FFF2-40B4-BE49-F238E27FC236}">
                  <a16:creationId xmlns:a16="http://schemas.microsoft.com/office/drawing/2014/main" id="{0A22CBC4-2560-12C0-3198-9A97B13A2393}"/>
                </a:ext>
              </a:extLst>
            </p:cNvPr>
            <p:cNvSpPr/>
            <p:nvPr/>
          </p:nvSpPr>
          <p:spPr>
            <a:xfrm>
              <a:off x="8581643" y="7976615"/>
              <a:ext cx="6049010" cy="253365"/>
            </a:xfrm>
            <a:custGeom>
              <a:avLst/>
              <a:gdLst/>
              <a:ahLst/>
              <a:cxnLst/>
              <a:rect l="l" t="t" r="r" b="b"/>
              <a:pathLst>
                <a:path w="6049009" h="253365">
                  <a:moveTo>
                    <a:pt x="6048756" y="0"/>
                  </a:moveTo>
                  <a:lnTo>
                    <a:pt x="0" y="0"/>
                  </a:lnTo>
                  <a:lnTo>
                    <a:pt x="0" y="252984"/>
                  </a:lnTo>
                  <a:lnTo>
                    <a:pt x="6048756" y="252984"/>
                  </a:lnTo>
                  <a:lnTo>
                    <a:pt x="6048756" y="0"/>
                  </a:lnTo>
                  <a:close/>
                </a:path>
              </a:pathLst>
            </a:custGeom>
            <a:solidFill>
              <a:srgbClr val="00D7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13" name="Image 5" descr="preencoded.png">
            <a:extLst>
              <a:ext uri="{FF2B5EF4-FFF2-40B4-BE49-F238E27FC236}">
                <a16:creationId xmlns:a16="http://schemas.microsoft.com/office/drawing/2014/main" id="{AA6D0488-E6A6-C57B-1576-A5B42BDF317A}"/>
              </a:ext>
            </a:extLst>
          </p:cNvPr>
          <p:cNvPicPr>
            <a:picLocks noChangeAspect="1"/>
          </p:cNvPicPr>
          <p:nvPr/>
        </p:nvPicPr>
        <p:blipFill>
          <a:blip r:embed="rId4"/>
          <a:stretch>
            <a:fillRect/>
          </a:stretch>
        </p:blipFill>
        <p:spPr>
          <a:xfrm>
            <a:off x="13213080" y="228600"/>
            <a:ext cx="1188720" cy="28586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530781" y="417076"/>
            <a:ext cx="5993130" cy="473988"/>
          </a:xfrm>
          <a:prstGeom prst="rect">
            <a:avLst/>
          </a:prstGeom>
          <a:noFill/>
          <a:ln/>
        </p:spPr>
        <p:txBody>
          <a:bodyPr wrap="none" lIns="0" tIns="0" rIns="0" bIns="0" rtlCol="0" anchor="t"/>
          <a:lstStyle/>
          <a:p>
            <a:pPr marL="0" indent="0">
              <a:lnSpc>
                <a:spcPts val="3700"/>
              </a:lnSpc>
              <a:buNone/>
            </a:pPr>
            <a:r>
              <a:rPr lang="en-US" sz="2950" b="1" dirty="0">
                <a:solidFill>
                  <a:srgbClr val="9966FF"/>
                </a:solidFill>
                <a:latin typeface="Nunito Sans Bold" pitchFamily="34" charset="0"/>
                <a:ea typeface="Nunito Sans Bold" pitchFamily="34" charset="-122"/>
                <a:cs typeface="Nunito Sans Bold" pitchFamily="34" charset="-120"/>
              </a:rPr>
              <a:t>Executive Search and Recruitment</a:t>
            </a:r>
            <a:endParaRPr lang="en-US" sz="2950" dirty="0"/>
          </a:p>
        </p:txBody>
      </p:sp>
      <p:sp>
        <p:nvSpPr>
          <p:cNvPr id="3" name="Text 1"/>
          <p:cNvSpPr/>
          <p:nvPr/>
        </p:nvSpPr>
        <p:spPr>
          <a:xfrm>
            <a:off x="530781" y="1194316"/>
            <a:ext cx="13568839" cy="727948"/>
          </a:xfrm>
          <a:prstGeom prst="rect">
            <a:avLst/>
          </a:prstGeom>
          <a:noFill/>
          <a:ln/>
        </p:spPr>
        <p:txBody>
          <a:bodyPr wrap="square" lIns="0" tIns="0" rIns="0" bIns="0" rtlCol="0" anchor="t"/>
          <a:lstStyle/>
          <a:p>
            <a:pPr marL="0" indent="0">
              <a:lnSpc>
                <a:spcPts val="1900"/>
              </a:lnSpc>
              <a:buNone/>
            </a:pPr>
            <a:r>
              <a:rPr lang="en-US" sz="1150" dirty="0">
                <a:solidFill>
                  <a:srgbClr val="656667"/>
                </a:solidFill>
                <a:latin typeface="Open Sans" pitchFamily="34" charset="0"/>
                <a:ea typeface="Open Sans" pitchFamily="34" charset="-122"/>
                <a:cs typeface="Open Sans" pitchFamily="34" charset="-120"/>
              </a:rPr>
              <a:t>At NOW HR, we understand that exceptional leadership drives organizational success. Our Executive Search and Recruitment services are tailored to help businesses identify and attract the best talent for critical roles. Whether it's a C-suite position or specialized senior leadership, our process ensures that the right individuals are matched with the roles that align with their expertise, values, and the organization's vision.</a:t>
            </a:r>
            <a:endParaRPr lang="en-US" sz="1150" dirty="0"/>
          </a:p>
        </p:txBody>
      </p:sp>
      <p:sp>
        <p:nvSpPr>
          <p:cNvPr id="4" name="Text 2"/>
          <p:cNvSpPr/>
          <p:nvPr/>
        </p:nvSpPr>
        <p:spPr>
          <a:xfrm>
            <a:off x="530781" y="2149673"/>
            <a:ext cx="3033593" cy="379214"/>
          </a:xfrm>
          <a:prstGeom prst="rect">
            <a:avLst/>
          </a:prstGeom>
          <a:noFill/>
          <a:ln/>
        </p:spPr>
        <p:txBody>
          <a:bodyPr wrap="none" lIns="0" tIns="0" rIns="0" bIns="0" rtlCol="0" anchor="t"/>
          <a:lstStyle/>
          <a:p>
            <a:pPr marL="0" indent="0">
              <a:lnSpc>
                <a:spcPts val="2950"/>
              </a:lnSpc>
              <a:buNone/>
            </a:pPr>
            <a:r>
              <a:rPr lang="en-US" sz="2350" b="1" dirty="0">
                <a:solidFill>
                  <a:srgbClr val="9966FF"/>
                </a:solidFill>
                <a:latin typeface="Nunito Sans Bold" pitchFamily="34" charset="0"/>
                <a:ea typeface="Nunito Sans Bold" pitchFamily="34" charset="-122"/>
                <a:cs typeface="Nunito Sans Bold" pitchFamily="34" charset="-120"/>
              </a:rPr>
              <a:t>What We Offer</a:t>
            </a:r>
            <a:endParaRPr lang="en-US" sz="2350" dirty="0"/>
          </a:p>
        </p:txBody>
      </p:sp>
      <p:sp>
        <p:nvSpPr>
          <p:cNvPr id="5" name="Shape 3"/>
          <p:cNvSpPr/>
          <p:nvPr/>
        </p:nvSpPr>
        <p:spPr>
          <a:xfrm>
            <a:off x="530781" y="2926913"/>
            <a:ext cx="341233" cy="341233"/>
          </a:xfrm>
          <a:prstGeom prst="roundRect">
            <a:avLst>
              <a:gd name="adj" fmla="val 18669"/>
            </a:avLst>
          </a:prstGeom>
          <a:solidFill>
            <a:srgbClr val="CCFFF7"/>
          </a:solidFill>
          <a:ln w="7620">
            <a:solidFill>
              <a:srgbClr val="B2E5DD"/>
            </a:solidFill>
            <a:prstDash val="solid"/>
          </a:ln>
        </p:spPr>
        <p:txBody>
          <a:bodyPr/>
          <a:lstStyle/>
          <a:p>
            <a:endParaRPr lang="en-PK"/>
          </a:p>
        </p:txBody>
      </p:sp>
      <p:sp>
        <p:nvSpPr>
          <p:cNvPr id="6" name="Text 4"/>
          <p:cNvSpPr/>
          <p:nvPr/>
        </p:nvSpPr>
        <p:spPr>
          <a:xfrm>
            <a:off x="633055" y="2983706"/>
            <a:ext cx="136565" cy="227528"/>
          </a:xfrm>
          <a:prstGeom prst="rect">
            <a:avLst/>
          </a:prstGeom>
          <a:noFill/>
          <a:ln/>
        </p:spPr>
        <p:txBody>
          <a:bodyPr wrap="none" lIns="0" tIns="0" rIns="0" bIns="0" rtlCol="0" anchor="t"/>
          <a:lstStyle/>
          <a:p>
            <a:pPr marL="0" indent="0" algn="ctr">
              <a:lnSpc>
                <a:spcPts val="1750"/>
              </a:lnSpc>
              <a:buNone/>
            </a:pPr>
            <a:r>
              <a:rPr lang="en-US" sz="1750" b="1" dirty="0">
                <a:solidFill>
                  <a:srgbClr val="656667"/>
                </a:solidFill>
                <a:latin typeface="Nunito Sans Bold" pitchFamily="34" charset="0"/>
                <a:ea typeface="Nunito Sans Bold" pitchFamily="34" charset="-122"/>
                <a:cs typeface="Nunito Sans Bold" pitchFamily="34" charset="-120"/>
              </a:rPr>
              <a:t>1</a:t>
            </a:r>
            <a:endParaRPr lang="en-US" sz="1750" dirty="0"/>
          </a:p>
        </p:txBody>
      </p:sp>
      <p:sp>
        <p:nvSpPr>
          <p:cNvPr id="7" name="Text 5"/>
          <p:cNvSpPr/>
          <p:nvPr/>
        </p:nvSpPr>
        <p:spPr>
          <a:xfrm>
            <a:off x="1023580" y="2926913"/>
            <a:ext cx="3125510" cy="236934"/>
          </a:xfrm>
          <a:prstGeom prst="rect">
            <a:avLst/>
          </a:prstGeom>
          <a:noFill/>
          <a:ln/>
        </p:spPr>
        <p:txBody>
          <a:bodyPr wrap="none" lIns="0" tIns="0" rIns="0" bIns="0" rtlCol="0" anchor="t"/>
          <a:lstStyle/>
          <a:p>
            <a:pPr marL="0" indent="0">
              <a:lnSpc>
                <a:spcPts val="1850"/>
              </a:lnSpc>
              <a:buNone/>
            </a:pPr>
            <a:r>
              <a:rPr lang="en-US" sz="1450" b="1" dirty="0">
                <a:solidFill>
                  <a:srgbClr val="656667"/>
                </a:solidFill>
                <a:latin typeface="Nunito Sans Bold" pitchFamily="34" charset="0"/>
                <a:ea typeface="Nunito Sans Bold" pitchFamily="34" charset="-122"/>
                <a:cs typeface="Nunito Sans Bold" pitchFamily="34" charset="-120"/>
              </a:rPr>
              <a:t>C-Suite and Leadership Placements</a:t>
            </a:r>
            <a:endParaRPr lang="en-US" sz="1450" dirty="0"/>
          </a:p>
        </p:txBody>
      </p:sp>
      <p:sp>
        <p:nvSpPr>
          <p:cNvPr id="8" name="Text 6"/>
          <p:cNvSpPr/>
          <p:nvPr/>
        </p:nvSpPr>
        <p:spPr>
          <a:xfrm>
            <a:off x="1023580" y="3254812"/>
            <a:ext cx="3929063" cy="970597"/>
          </a:xfrm>
          <a:prstGeom prst="rect">
            <a:avLst/>
          </a:prstGeom>
          <a:noFill/>
          <a:ln/>
        </p:spPr>
        <p:txBody>
          <a:bodyPr wrap="square" lIns="0" tIns="0" rIns="0" bIns="0" rtlCol="0" anchor="t"/>
          <a:lstStyle/>
          <a:p>
            <a:pPr marL="0" indent="0">
              <a:lnSpc>
                <a:spcPts val="1900"/>
              </a:lnSpc>
              <a:buNone/>
            </a:pPr>
            <a:r>
              <a:rPr lang="en-US" sz="1150" b="1" dirty="0">
                <a:solidFill>
                  <a:srgbClr val="656667"/>
                </a:solidFill>
                <a:latin typeface="Open Sans" pitchFamily="34" charset="0"/>
                <a:ea typeface="Open Sans" pitchFamily="34" charset="-122"/>
                <a:cs typeface="Open Sans" pitchFamily="34" charset="-120"/>
              </a:rPr>
              <a:t>Targeted Talent Search:</a:t>
            </a:r>
            <a:r>
              <a:rPr lang="en-US" sz="1150" dirty="0">
                <a:solidFill>
                  <a:srgbClr val="656667"/>
                </a:solidFill>
                <a:latin typeface="Open Sans" pitchFamily="34" charset="0"/>
                <a:ea typeface="Open Sans" pitchFamily="34" charset="-122"/>
                <a:cs typeface="Open Sans" pitchFamily="34" charset="-120"/>
              </a:rPr>
              <a:t> We conduct comprehensive searches to connect your organization with transformative leaders who bring vision and innovation.</a:t>
            </a:r>
            <a:endParaRPr lang="en-US" sz="1150" dirty="0"/>
          </a:p>
        </p:txBody>
      </p:sp>
      <p:sp>
        <p:nvSpPr>
          <p:cNvPr id="9" name="Text 7"/>
          <p:cNvSpPr/>
          <p:nvPr/>
        </p:nvSpPr>
        <p:spPr>
          <a:xfrm>
            <a:off x="1023580" y="4093736"/>
            <a:ext cx="3929063" cy="727948"/>
          </a:xfrm>
          <a:prstGeom prst="rect">
            <a:avLst/>
          </a:prstGeom>
          <a:noFill/>
          <a:ln/>
        </p:spPr>
        <p:txBody>
          <a:bodyPr wrap="square" lIns="0" tIns="0" rIns="0" bIns="0" rtlCol="0" anchor="t"/>
          <a:lstStyle/>
          <a:p>
            <a:pPr marL="0" indent="0">
              <a:lnSpc>
                <a:spcPts val="1900"/>
              </a:lnSpc>
              <a:buNone/>
            </a:pPr>
            <a:r>
              <a:rPr lang="en-US" sz="1150" b="1" dirty="0">
                <a:solidFill>
                  <a:srgbClr val="656667"/>
                </a:solidFill>
                <a:latin typeface="Open Sans" pitchFamily="34" charset="0"/>
                <a:ea typeface="Open Sans" pitchFamily="34" charset="-122"/>
                <a:cs typeface="Open Sans" pitchFamily="34" charset="-120"/>
              </a:rPr>
              <a:t>Global Reach:</a:t>
            </a:r>
            <a:r>
              <a:rPr lang="en-US" sz="1150" dirty="0">
                <a:solidFill>
                  <a:srgbClr val="656667"/>
                </a:solidFill>
                <a:latin typeface="Open Sans" pitchFamily="34" charset="0"/>
                <a:ea typeface="Open Sans" pitchFamily="34" charset="-122"/>
                <a:cs typeface="Open Sans" pitchFamily="34" charset="-120"/>
              </a:rPr>
              <a:t> Our extensive network spans industries and geographies, enabling access to a diverse pool of top-tier candidates.</a:t>
            </a:r>
            <a:endParaRPr lang="en-US" sz="1150" dirty="0"/>
          </a:p>
        </p:txBody>
      </p:sp>
      <p:sp>
        <p:nvSpPr>
          <p:cNvPr id="10" name="Text 8"/>
          <p:cNvSpPr/>
          <p:nvPr/>
        </p:nvSpPr>
        <p:spPr>
          <a:xfrm>
            <a:off x="1023580" y="4912648"/>
            <a:ext cx="3929063" cy="970597"/>
          </a:xfrm>
          <a:prstGeom prst="rect">
            <a:avLst/>
          </a:prstGeom>
          <a:noFill/>
          <a:ln/>
        </p:spPr>
        <p:txBody>
          <a:bodyPr wrap="square" lIns="0" tIns="0" rIns="0" bIns="0" rtlCol="0" anchor="t"/>
          <a:lstStyle/>
          <a:p>
            <a:pPr marL="0" indent="0">
              <a:lnSpc>
                <a:spcPts val="1900"/>
              </a:lnSpc>
              <a:buNone/>
            </a:pPr>
            <a:r>
              <a:rPr lang="en-US" sz="1150" b="1" dirty="0">
                <a:solidFill>
                  <a:srgbClr val="656667"/>
                </a:solidFill>
                <a:latin typeface="Open Sans" pitchFamily="34" charset="0"/>
                <a:ea typeface="Open Sans" pitchFamily="34" charset="-122"/>
                <a:cs typeface="Open Sans" pitchFamily="34" charset="-120"/>
              </a:rPr>
              <a:t>Cultural Alignment:</a:t>
            </a:r>
            <a:r>
              <a:rPr lang="en-US" sz="1150" dirty="0">
                <a:solidFill>
                  <a:srgbClr val="656667"/>
                </a:solidFill>
                <a:latin typeface="Open Sans" pitchFamily="34" charset="0"/>
                <a:ea typeface="Open Sans" pitchFamily="34" charset="-122"/>
                <a:cs typeface="Open Sans" pitchFamily="34" charset="-120"/>
              </a:rPr>
              <a:t> We ensure that candidates not only meet the technical and strategic requirements of the role but also align with your organization's culture and values.</a:t>
            </a:r>
            <a:endParaRPr lang="en-US" sz="1150" dirty="0"/>
          </a:p>
        </p:txBody>
      </p:sp>
      <p:sp>
        <p:nvSpPr>
          <p:cNvPr id="11" name="Shape 9"/>
          <p:cNvSpPr/>
          <p:nvPr/>
        </p:nvSpPr>
        <p:spPr>
          <a:xfrm>
            <a:off x="5104209" y="2926913"/>
            <a:ext cx="341233" cy="341233"/>
          </a:xfrm>
          <a:prstGeom prst="roundRect">
            <a:avLst>
              <a:gd name="adj" fmla="val 18669"/>
            </a:avLst>
          </a:prstGeom>
          <a:solidFill>
            <a:srgbClr val="CCFFF7"/>
          </a:solidFill>
          <a:ln w="7620">
            <a:solidFill>
              <a:srgbClr val="B2E5DD"/>
            </a:solidFill>
            <a:prstDash val="solid"/>
          </a:ln>
        </p:spPr>
        <p:txBody>
          <a:bodyPr/>
          <a:lstStyle/>
          <a:p>
            <a:endParaRPr lang="en-PK"/>
          </a:p>
        </p:txBody>
      </p:sp>
      <p:sp>
        <p:nvSpPr>
          <p:cNvPr id="12" name="Text 10"/>
          <p:cNvSpPr/>
          <p:nvPr/>
        </p:nvSpPr>
        <p:spPr>
          <a:xfrm>
            <a:off x="5206484" y="2983706"/>
            <a:ext cx="136565" cy="227528"/>
          </a:xfrm>
          <a:prstGeom prst="rect">
            <a:avLst/>
          </a:prstGeom>
          <a:noFill/>
          <a:ln/>
        </p:spPr>
        <p:txBody>
          <a:bodyPr wrap="none" lIns="0" tIns="0" rIns="0" bIns="0" rtlCol="0" anchor="t"/>
          <a:lstStyle/>
          <a:p>
            <a:pPr marL="0" indent="0" algn="ctr">
              <a:lnSpc>
                <a:spcPts val="1750"/>
              </a:lnSpc>
              <a:buNone/>
            </a:pPr>
            <a:r>
              <a:rPr lang="en-US" sz="1750" b="1" dirty="0">
                <a:solidFill>
                  <a:srgbClr val="656667"/>
                </a:solidFill>
                <a:latin typeface="Nunito Sans Bold" pitchFamily="34" charset="0"/>
                <a:ea typeface="Nunito Sans Bold" pitchFamily="34" charset="-122"/>
                <a:cs typeface="Nunito Sans Bold" pitchFamily="34" charset="-120"/>
              </a:rPr>
              <a:t>2</a:t>
            </a:r>
            <a:endParaRPr lang="en-US" sz="1750" dirty="0"/>
          </a:p>
        </p:txBody>
      </p:sp>
      <p:sp>
        <p:nvSpPr>
          <p:cNvPr id="13" name="Text 11"/>
          <p:cNvSpPr/>
          <p:nvPr/>
        </p:nvSpPr>
        <p:spPr>
          <a:xfrm>
            <a:off x="5597009" y="2926913"/>
            <a:ext cx="2457331" cy="236934"/>
          </a:xfrm>
          <a:prstGeom prst="rect">
            <a:avLst/>
          </a:prstGeom>
          <a:noFill/>
          <a:ln/>
        </p:spPr>
        <p:txBody>
          <a:bodyPr wrap="none" lIns="0" tIns="0" rIns="0" bIns="0" rtlCol="0" anchor="t"/>
          <a:lstStyle/>
          <a:p>
            <a:pPr marL="0" indent="0">
              <a:lnSpc>
                <a:spcPts val="1850"/>
              </a:lnSpc>
              <a:buNone/>
            </a:pPr>
            <a:r>
              <a:rPr lang="en-US" sz="1450" b="1" dirty="0">
                <a:solidFill>
                  <a:srgbClr val="656667"/>
                </a:solidFill>
                <a:latin typeface="Nunito Sans Bold" pitchFamily="34" charset="0"/>
                <a:ea typeface="Nunito Sans Bold" pitchFamily="34" charset="-122"/>
                <a:cs typeface="Nunito Sans Bold" pitchFamily="34" charset="-120"/>
              </a:rPr>
              <a:t>Specialized and Niche Roles</a:t>
            </a:r>
            <a:endParaRPr lang="en-US" sz="1450" dirty="0"/>
          </a:p>
        </p:txBody>
      </p:sp>
      <p:sp>
        <p:nvSpPr>
          <p:cNvPr id="14" name="Text 12"/>
          <p:cNvSpPr/>
          <p:nvPr/>
        </p:nvSpPr>
        <p:spPr>
          <a:xfrm>
            <a:off x="5597009" y="3254812"/>
            <a:ext cx="3929063" cy="727948"/>
          </a:xfrm>
          <a:prstGeom prst="rect">
            <a:avLst/>
          </a:prstGeom>
          <a:noFill/>
          <a:ln/>
        </p:spPr>
        <p:txBody>
          <a:bodyPr wrap="square" lIns="0" tIns="0" rIns="0" bIns="0" rtlCol="0" anchor="t"/>
          <a:lstStyle/>
          <a:p>
            <a:pPr marL="0" indent="0">
              <a:lnSpc>
                <a:spcPts val="1900"/>
              </a:lnSpc>
              <a:buNone/>
            </a:pPr>
            <a:r>
              <a:rPr lang="en-US" sz="1150" b="1" dirty="0">
                <a:solidFill>
                  <a:srgbClr val="656667"/>
                </a:solidFill>
                <a:latin typeface="Open Sans" pitchFamily="34" charset="0"/>
                <a:ea typeface="Open Sans" pitchFamily="34" charset="-122"/>
                <a:cs typeface="Open Sans" pitchFamily="34" charset="-120"/>
              </a:rPr>
              <a:t>Industry-Specific Expertise:</a:t>
            </a:r>
            <a:r>
              <a:rPr lang="en-US" sz="1150" dirty="0">
                <a:solidFill>
                  <a:srgbClr val="656667"/>
                </a:solidFill>
                <a:latin typeface="Open Sans" pitchFamily="34" charset="0"/>
                <a:ea typeface="Open Sans" pitchFamily="34" charset="-122"/>
                <a:cs typeface="Open Sans" pitchFamily="34" charset="-120"/>
              </a:rPr>
              <a:t> We specialize in filling high-stakes roles in industries like finance, technology, retail, and more.</a:t>
            </a:r>
            <a:endParaRPr lang="en-US" sz="1150" dirty="0"/>
          </a:p>
        </p:txBody>
      </p:sp>
      <p:sp>
        <p:nvSpPr>
          <p:cNvPr id="15" name="Text 13"/>
          <p:cNvSpPr/>
          <p:nvPr/>
        </p:nvSpPr>
        <p:spPr>
          <a:xfrm>
            <a:off x="5597009" y="4073723"/>
            <a:ext cx="3929063" cy="727948"/>
          </a:xfrm>
          <a:prstGeom prst="rect">
            <a:avLst/>
          </a:prstGeom>
          <a:noFill/>
          <a:ln/>
        </p:spPr>
        <p:txBody>
          <a:bodyPr wrap="square" lIns="0" tIns="0" rIns="0" bIns="0" rtlCol="0" anchor="t"/>
          <a:lstStyle/>
          <a:p>
            <a:pPr marL="0" indent="0">
              <a:lnSpc>
                <a:spcPts val="1900"/>
              </a:lnSpc>
              <a:buNone/>
            </a:pPr>
            <a:r>
              <a:rPr lang="en-US" sz="1150" b="1" dirty="0">
                <a:solidFill>
                  <a:srgbClr val="656667"/>
                </a:solidFill>
                <a:latin typeface="Open Sans" pitchFamily="34" charset="0"/>
                <a:ea typeface="Open Sans" pitchFamily="34" charset="-122"/>
                <a:cs typeface="Open Sans" pitchFamily="34" charset="-120"/>
              </a:rPr>
              <a:t>Deep Market Insights:</a:t>
            </a:r>
            <a:r>
              <a:rPr lang="en-US" sz="1150" dirty="0">
                <a:solidFill>
                  <a:srgbClr val="656667"/>
                </a:solidFill>
                <a:latin typeface="Open Sans" pitchFamily="34" charset="0"/>
                <a:ea typeface="Open Sans" pitchFamily="34" charset="-122"/>
                <a:cs typeface="Open Sans" pitchFamily="34" charset="-120"/>
              </a:rPr>
              <a:t> Using data-driven insights, we assess industry trends and identify candidates who meet emerging needs.</a:t>
            </a:r>
            <a:endParaRPr lang="en-US" sz="1150" dirty="0"/>
          </a:p>
        </p:txBody>
      </p:sp>
      <p:sp>
        <p:nvSpPr>
          <p:cNvPr id="16" name="Shape 14"/>
          <p:cNvSpPr/>
          <p:nvPr/>
        </p:nvSpPr>
        <p:spPr>
          <a:xfrm>
            <a:off x="9677638" y="2926913"/>
            <a:ext cx="341233" cy="341233"/>
          </a:xfrm>
          <a:prstGeom prst="roundRect">
            <a:avLst>
              <a:gd name="adj" fmla="val 18669"/>
            </a:avLst>
          </a:prstGeom>
          <a:solidFill>
            <a:srgbClr val="CCFFF7"/>
          </a:solidFill>
          <a:ln w="7620">
            <a:solidFill>
              <a:srgbClr val="B2E5DD"/>
            </a:solidFill>
            <a:prstDash val="solid"/>
          </a:ln>
        </p:spPr>
        <p:txBody>
          <a:bodyPr/>
          <a:lstStyle/>
          <a:p>
            <a:endParaRPr lang="en-PK"/>
          </a:p>
        </p:txBody>
      </p:sp>
      <p:sp>
        <p:nvSpPr>
          <p:cNvPr id="17" name="Text 15"/>
          <p:cNvSpPr/>
          <p:nvPr/>
        </p:nvSpPr>
        <p:spPr>
          <a:xfrm>
            <a:off x="9779913" y="2983706"/>
            <a:ext cx="136565" cy="227528"/>
          </a:xfrm>
          <a:prstGeom prst="rect">
            <a:avLst/>
          </a:prstGeom>
          <a:noFill/>
          <a:ln/>
        </p:spPr>
        <p:txBody>
          <a:bodyPr wrap="none" lIns="0" tIns="0" rIns="0" bIns="0" rtlCol="0" anchor="t"/>
          <a:lstStyle/>
          <a:p>
            <a:pPr marL="0" indent="0" algn="ctr">
              <a:lnSpc>
                <a:spcPts val="1750"/>
              </a:lnSpc>
              <a:buNone/>
            </a:pPr>
            <a:r>
              <a:rPr lang="en-US" sz="1750" b="1" dirty="0">
                <a:solidFill>
                  <a:srgbClr val="656667"/>
                </a:solidFill>
                <a:latin typeface="Nunito Sans Bold" pitchFamily="34" charset="0"/>
                <a:ea typeface="Nunito Sans Bold" pitchFamily="34" charset="-122"/>
                <a:cs typeface="Nunito Sans Bold" pitchFamily="34" charset="-120"/>
              </a:rPr>
              <a:t>3</a:t>
            </a:r>
            <a:endParaRPr lang="en-US" sz="1750" dirty="0"/>
          </a:p>
        </p:txBody>
      </p:sp>
      <p:sp>
        <p:nvSpPr>
          <p:cNvPr id="21" name="Shape 19"/>
          <p:cNvSpPr/>
          <p:nvPr/>
        </p:nvSpPr>
        <p:spPr>
          <a:xfrm>
            <a:off x="530781" y="6428065"/>
            <a:ext cx="341233" cy="341233"/>
          </a:xfrm>
          <a:prstGeom prst="roundRect">
            <a:avLst>
              <a:gd name="adj" fmla="val 18669"/>
            </a:avLst>
          </a:prstGeom>
          <a:solidFill>
            <a:srgbClr val="CCFFF7"/>
          </a:solidFill>
          <a:ln w="7620">
            <a:solidFill>
              <a:srgbClr val="B2E5DD"/>
            </a:solidFill>
            <a:prstDash val="solid"/>
          </a:ln>
        </p:spPr>
        <p:txBody>
          <a:bodyPr/>
          <a:lstStyle/>
          <a:p>
            <a:endParaRPr lang="en-PK"/>
          </a:p>
        </p:txBody>
      </p:sp>
      <p:sp>
        <p:nvSpPr>
          <p:cNvPr id="22" name="Text 20"/>
          <p:cNvSpPr/>
          <p:nvPr/>
        </p:nvSpPr>
        <p:spPr>
          <a:xfrm>
            <a:off x="633055" y="6484858"/>
            <a:ext cx="136565" cy="227528"/>
          </a:xfrm>
          <a:prstGeom prst="rect">
            <a:avLst/>
          </a:prstGeom>
          <a:noFill/>
          <a:ln/>
        </p:spPr>
        <p:txBody>
          <a:bodyPr wrap="none" lIns="0" tIns="0" rIns="0" bIns="0" rtlCol="0" anchor="t"/>
          <a:lstStyle/>
          <a:p>
            <a:pPr marL="0" indent="0" algn="ctr">
              <a:lnSpc>
                <a:spcPts val="1750"/>
              </a:lnSpc>
              <a:buNone/>
            </a:pPr>
            <a:r>
              <a:rPr lang="en-US" sz="1750" b="1" dirty="0">
                <a:solidFill>
                  <a:srgbClr val="656667"/>
                </a:solidFill>
                <a:latin typeface="Nunito Sans Bold" pitchFamily="34" charset="0"/>
                <a:ea typeface="Nunito Sans Bold" pitchFamily="34" charset="-122"/>
                <a:cs typeface="Nunito Sans Bold" pitchFamily="34" charset="-120"/>
              </a:rPr>
              <a:t>4</a:t>
            </a:r>
            <a:endParaRPr lang="en-US" sz="1750" dirty="0"/>
          </a:p>
        </p:txBody>
      </p:sp>
      <p:pic>
        <p:nvPicPr>
          <p:cNvPr id="30" name="Image 0" descr="preencoded.png"/>
          <p:cNvPicPr>
            <a:picLocks noChangeAspect="1"/>
          </p:cNvPicPr>
          <p:nvPr/>
        </p:nvPicPr>
        <p:blipFill>
          <a:blip r:embed="rId3"/>
          <a:stretch>
            <a:fillRect/>
          </a:stretch>
        </p:blipFill>
        <p:spPr>
          <a:xfrm>
            <a:off x="13213080" y="228600"/>
            <a:ext cx="1188720" cy="285869"/>
          </a:xfrm>
          <a:prstGeom prst="rect">
            <a:avLst/>
          </a:prstGeom>
        </p:spPr>
      </p:pic>
      <p:sp>
        <p:nvSpPr>
          <p:cNvPr id="34" name="Text 21"/>
          <p:cNvSpPr/>
          <p:nvPr/>
        </p:nvSpPr>
        <p:spPr>
          <a:xfrm>
            <a:off x="10170437" y="2926913"/>
            <a:ext cx="2709863" cy="236934"/>
          </a:xfrm>
          <a:prstGeom prst="rect">
            <a:avLst/>
          </a:prstGeom>
          <a:noFill/>
          <a:ln/>
        </p:spPr>
        <p:txBody>
          <a:bodyPr wrap="none" lIns="0" tIns="0" rIns="0" bIns="0" rtlCol="0" anchor="t"/>
          <a:lstStyle/>
          <a:p>
            <a:pPr marL="0" indent="0">
              <a:lnSpc>
                <a:spcPts val="1850"/>
              </a:lnSpc>
              <a:buNone/>
            </a:pPr>
            <a:r>
              <a:rPr lang="en-US" sz="1450" b="1" dirty="0">
                <a:solidFill>
                  <a:srgbClr val="656667"/>
                </a:solidFill>
                <a:latin typeface="Nunito Sans Bold" pitchFamily="34" charset="0"/>
                <a:ea typeface="Nunito Sans Bold" pitchFamily="34" charset="-122"/>
                <a:cs typeface="Nunito Sans Bold" pitchFamily="34" charset="-120"/>
              </a:rPr>
              <a:t>Diversity-Focused Recruitment</a:t>
            </a:r>
            <a:endParaRPr lang="en-US" sz="1450" dirty="0"/>
          </a:p>
        </p:txBody>
      </p:sp>
      <p:sp>
        <p:nvSpPr>
          <p:cNvPr id="35" name="Text 22"/>
          <p:cNvSpPr/>
          <p:nvPr/>
        </p:nvSpPr>
        <p:spPr>
          <a:xfrm>
            <a:off x="10170437" y="3254811"/>
            <a:ext cx="3648930" cy="485299"/>
          </a:xfrm>
          <a:prstGeom prst="rect">
            <a:avLst/>
          </a:prstGeom>
          <a:noFill/>
          <a:ln/>
        </p:spPr>
        <p:txBody>
          <a:bodyPr wrap="square" lIns="0" tIns="0" rIns="0" bIns="0" rtlCol="0" anchor="t"/>
          <a:lstStyle/>
          <a:p>
            <a:pPr marL="0" indent="0">
              <a:lnSpc>
                <a:spcPts val="1900"/>
              </a:lnSpc>
              <a:buNone/>
            </a:pPr>
            <a:r>
              <a:rPr lang="en-US" sz="1150" b="1" dirty="0">
                <a:solidFill>
                  <a:srgbClr val="656667"/>
                </a:solidFill>
                <a:latin typeface="Open Sans" pitchFamily="34" charset="0"/>
                <a:ea typeface="Open Sans" pitchFamily="34" charset="-122"/>
                <a:cs typeface="Open Sans" pitchFamily="34" charset="-120"/>
              </a:rPr>
              <a:t>Promoting Inclusive Leadership:</a:t>
            </a:r>
            <a:r>
              <a:rPr lang="en-US" sz="1150" dirty="0">
                <a:solidFill>
                  <a:srgbClr val="656667"/>
                </a:solidFill>
                <a:latin typeface="Open Sans" pitchFamily="34" charset="0"/>
                <a:ea typeface="Open Sans" pitchFamily="34" charset="-122"/>
                <a:cs typeface="Open Sans" pitchFamily="34" charset="-120"/>
              </a:rPr>
              <a:t> Ensuring diverse representation at leadership levels by sourcing talent from underrepresented groups.</a:t>
            </a:r>
            <a:endParaRPr lang="en-US" sz="1150" dirty="0"/>
          </a:p>
        </p:txBody>
      </p:sp>
      <p:sp>
        <p:nvSpPr>
          <p:cNvPr id="36" name="Text 23"/>
          <p:cNvSpPr/>
          <p:nvPr/>
        </p:nvSpPr>
        <p:spPr>
          <a:xfrm>
            <a:off x="10170437" y="4093468"/>
            <a:ext cx="3593271" cy="485299"/>
          </a:xfrm>
          <a:prstGeom prst="rect">
            <a:avLst/>
          </a:prstGeom>
          <a:noFill/>
          <a:ln/>
        </p:spPr>
        <p:txBody>
          <a:bodyPr wrap="square" lIns="0" tIns="0" rIns="0" bIns="0" rtlCol="0" anchor="t"/>
          <a:lstStyle/>
          <a:p>
            <a:pPr marL="0" indent="0">
              <a:lnSpc>
                <a:spcPts val="1900"/>
              </a:lnSpc>
              <a:buNone/>
            </a:pPr>
            <a:r>
              <a:rPr lang="en-US" sz="1150" b="1" dirty="0">
                <a:solidFill>
                  <a:srgbClr val="656667"/>
                </a:solidFill>
                <a:latin typeface="Open Sans" pitchFamily="34" charset="0"/>
                <a:ea typeface="Open Sans" pitchFamily="34" charset="-122"/>
                <a:cs typeface="Open Sans" pitchFamily="34" charset="-120"/>
              </a:rPr>
              <a:t>Unconscious Bias Mitigation:</a:t>
            </a:r>
            <a:r>
              <a:rPr lang="en-US" sz="1150" dirty="0">
                <a:solidFill>
                  <a:srgbClr val="656667"/>
                </a:solidFill>
                <a:latin typeface="Open Sans" pitchFamily="34" charset="0"/>
                <a:ea typeface="Open Sans" pitchFamily="34" charset="-122"/>
                <a:cs typeface="Open Sans" pitchFamily="34" charset="-120"/>
              </a:rPr>
              <a:t> Leveraging structured evaluation processes to maintain equity and objectivity throughout recruitment.</a:t>
            </a:r>
            <a:endParaRPr lang="en-US" sz="1150" dirty="0"/>
          </a:p>
        </p:txBody>
      </p:sp>
      <p:sp>
        <p:nvSpPr>
          <p:cNvPr id="37" name="Text 26"/>
          <p:cNvSpPr/>
          <p:nvPr/>
        </p:nvSpPr>
        <p:spPr>
          <a:xfrm>
            <a:off x="1023462" y="6428065"/>
            <a:ext cx="3437096" cy="236934"/>
          </a:xfrm>
          <a:prstGeom prst="rect">
            <a:avLst/>
          </a:prstGeom>
          <a:noFill/>
          <a:ln/>
        </p:spPr>
        <p:txBody>
          <a:bodyPr wrap="none" lIns="0" tIns="0" rIns="0" bIns="0" rtlCol="0" anchor="t"/>
          <a:lstStyle/>
          <a:p>
            <a:pPr marL="0" indent="0">
              <a:lnSpc>
                <a:spcPts val="1850"/>
              </a:lnSpc>
              <a:buNone/>
            </a:pPr>
            <a:r>
              <a:rPr lang="en-US" sz="1450" b="1" dirty="0">
                <a:solidFill>
                  <a:srgbClr val="656667"/>
                </a:solidFill>
                <a:latin typeface="Nunito Sans Bold" pitchFamily="34" charset="0"/>
                <a:ea typeface="Nunito Sans Bold" pitchFamily="34" charset="-122"/>
                <a:cs typeface="Nunito Sans Bold" pitchFamily="34" charset="-120"/>
              </a:rPr>
              <a:t>Confidential and High-Stakes Searches</a:t>
            </a:r>
            <a:endParaRPr lang="en-US" sz="1450" dirty="0"/>
          </a:p>
        </p:txBody>
      </p:sp>
      <p:sp>
        <p:nvSpPr>
          <p:cNvPr id="38" name="Text 27"/>
          <p:cNvSpPr/>
          <p:nvPr/>
        </p:nvSpPr>
        <p:spPr>
          <a:xfrm>
            <a:off x="1023462" y="6755963"/>
            <a:ext cx="6215896" cy="485299"/>
          </a:xfrm>
          <a:prstGeom prst="rect">
            <a:avLst/>
          </a:prstGeom>
          <a:noFill/>
          <a:ln/>
        </p:spPr>
        <p:txBody>
          <a:bodyPr wrap="square" lIns="0" tIns="0" rIns="0" bIns="0" rtlCol="0" anchor="t"/>
          <a:lstStyle/>
          <a:p>
            <a:pPr marL="0" indent="0">
              <a:lnSpc>
                <a:spcPts val="1900"/>
              </a:lnSpc>
              <a:buNone/>
            </a:pPr>
            <a:r>
              <a:rPr lang="en-US" sz="1150" dirty="0">
                <a:solidFill>
                  <a:srgbClr val="656667"/>
                </a:solidFill>
                <a:latin typeface="Open Sans" pitchFamily="34" charset="0"/>
                <a:ea typeface="Open Sans" pitchFamily="34" charset="-122"/>
                <a:cs typeface="Open Sans" pitchFamily="34" charset="-120"/>
              </a:rPr>
              <a:t>For roles requiring discretion, such as CEO, CFO, or other sensitive positions, our approach ensures complete confidentiality while delivering top results.</a:t>
            </a:r>
            <a:endParaRPr lang="en-US" sz="1150" dirty="0"/>
          </a:p>
        </p:txBody>
      </p:sp>
      <p:grpSp>
        <p:nvGrpSpPr>
          <p:cNvPr id="39" name="object 5">
            <a:extLst>
              <a:ext uri="{FF2B5EF4-FFF2-40B4-BE49-F238E27FC236}">
                <a16:creationId xmlns:a16="http://schemas.microsoft.com/office/drawing/2014/main" id="{70147B3D-7554-2F6D-0354-276E37954868}"/>
              </a:ext>
            </a:extLst>
          </p:cNvPr>
          <p:cNvGrpSpPr/>
          <p:nvPr/>
        </p:nvGrpSpPr>
        <p:grpSpPr>
          <a:xfrm>
            <a:off x="0" y="7976615"/>
            <a:ext cx="14630400" cy="253365"/>
            <a:chOff x="0" y="7976615"/>
            <a:chExt cx="14630400" cy="253365"/>
          </a:xfrm>
        </p:grpSpPr>
        <p:sp>
          <p:nvSpPr>
            <p:cNvPr id="40" name="object 6">
              <a:extLst>
                <a:ext uri="{FF2B5EF4-FFF2-40B4-BE49-F238E27FC236}">
                  <a16:creationId xmlns:a16="http://schemas.microsoft.com/office/drawing/2014/main" id="{8EA4129A-6500-3B15-E689-433BAE7D69F7}"/>
                </a:ext>
              </a:extLst>
            </p:cNvPr>
            <p:cNvSpPr/>
            <p:nvPr/>
          </p:nvSpPr>
          <p:spPr>
            <a:xfrm>
              <a:off x="0" y="7976615"/>
              <a:ext cx="8583295" cy="251460"/>
            </a:xfrm>
            <a:custGeom>
              <a:avLst/>
              <a:gdLst/>
              <a:ahLst/>
              <a:cxnLst/>
              <a:rect l="l" t="t" r="r" b="b"/>
              <a:pathLst>
                <a:path w="8583295" h="251459">
                  <a:moveTo>
                    <a:pt x="8583168" y="0"/>
                  </a:moveTo>
                  <a:lnTo>
                    <a:pt x="0" y="0"/>
                  </a:lnTo>
                  <a:lnTo>
                    <a:pt x="0" y="251460"/>
                  </a:lnTo>
                  <a:lnTo>
                    <a:pt x="8583168" y="251460"/>
                  </a:lnTo>
                  <a:lnTo>
                    <a:pt x="8583168" y="0"/>
                  </a:lnTo>
                  <a:close/>
                </a:path>
              </a:pathLst>
            </a:custGeom>
            <a:solidFill>
              <a:srgbClr val="844DE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object 7">
              <a:extLst>
                <a:ext uri="{FF2B5EF4-FFF2-40B4-BE49-F238E27FC236}">
                  <a16:creationId xmlns:a16="http://schemas.microsoft.com/office/drawing/2014/main" id="{98AC0D8A-7A0D-59D1-A3C0-942287479ECB}"/>
                </a:ext>
              </a:extLst>
            </p:cNvPr>
            <p:cNvSpPr/>
            <p:nvPr/>
          </p:nvSpPr>
          <p:spPr>
            <a:xfrm>
              <a:off x="8581643" y="7976615"/>
              <a:ext cx="6049010" cy="253365"/>
            </a:xfrm>
            <a:custGeom>
              <a:avLst/>
              <a:gdLst/>
              <a:ahLst/>
              <a:cxnLst/>
              <a:rect l="l" t="t" r="r" b="b"/>
              <a:pathLst>
                <a:path w="6049009" h="253365">
                  <a:moveTo>
                    <a:pt x="6048756" y="0"/>
                  </a:moveTo>
                  <a:lnTo>
                    <a:pt x="0" y="0"/>
                  </a:lnTo>
                  <a:lnTo>
                    <a:pt x="0" y="252984"/>
                  </a:lnTo>
                  <a:lnTo>
                    <a:pt x="6048756" y="252984"/>
                  </a:lnTo>
                  <a:lnTo>
                    <a:pt x="6048756" y="0"/>
                  </a:lnTo>
                  <a:close/>
                </a:path>
              </a:pathLst>
            </a:custGeom>
            <a:solidFill>
              <a:srgbClr val="00D7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568068" y="636104"/>
            <a:ext cx="5062331" cy="7593496"/>
          </a:xfrm>
          <a:prstGeom prst="rect">
            <a:avLst/>
          </a:prstGeom>
        </p:spPr>
      </p:pic>
      <p:sp>
        <p:nvSpPr>
          <p:cNvPr id="3" name="Text 0"/>
          <p:cNvSpPr/>
          <p:nvPr/>
        </p:nvSpPr>
        <p:spPr>
          <a:xfrm>
            <a:off x="669369" y="560427"/>
            <a:ext cx="7805261" cy="1195388"/>
          </a:xfrm>
          <a:prstGeom prst="rect">
            <a:avLst/>
          </a:prstGeom>
          <a:noFill/>
          <a:ln/>
        </p:spPr>
        <p:txBody>
          <a:bodyPr wrap="square" lIns="0" tIns="0" rIns="0" bIns="0" rtlCol="0" anchor="t"/>
          <a:lstStyle/>
          <a:p>
            <a:pPr marL="0" indent="0">
              <a:lnSpc>
                <a:spcPts val="4700"/>
              </a:lnSpc>
              <a:buNone/>
            </a:pPr>
            <a:r>
              <a:rPr lang="en-US" sz="3750" b="1" dirty="0">
                <a:solidFill>
                  <a:srgbClr val="9966FF"/>
                </a:solidFill>
                <a:latin typeface="Nunito Sans Bold" pitchFamily="34" charset="0"/>
                <a:ea typeface="Nunito Sans Bold" pitchFamily="34" charset="-122"/>
                <a:cs typeface="Nunito Sans Bold" pitchFamily="34" charset="-120"/>
              </a:rPr>
              <a:t>Talent and Workforce Management</a:t>
            </a:r>
            <a:endParaRPr lang="en-US" sz="3750" dirty="0"/>
          </a:p>
        </p:txBody>
      </p:sp>
      <p:sp>
        <p:nvSpPr>
          <p:cNvPr id="4" name="Text 1"/>
          <p:cNvSpPr/>
          <p:nvPr/>
        </p:nvSpPr>
        <p:spPr>
          <a:xfrm>
            <a:off x="669369" y="2042636"/>
            <a:ext cx="7805261" cy="611743"/>
          </a:xfrm>
          <a:prstGeom prst="rect">
            <a:avLst/>
          </a:prstGeom>
          <a:noFill/>
          <a:ln/>
        </p:spPr>
        <p:txBody>
          <a:bodyPr wrap="square" lIns="0" tIns="0" rIns="0" bIns="0" rtlCol="0" anchor="t"/>
          <a:lstStyle/>
          <a:p>
            <a:pPr marL="0" indent="0">
              <a:lnSpc>
                <a:spcPts val="2400"/>
              </a:lnSpc>
              <a:buNone/>
            </a:pPr>
            <a:r>
              <a:rPr lang="en-US" sz="1500" dirty="0">
                <a:solidFill>
                  <a:srgbClr val="656667"/>
                </a:solidFill>
                <a:latin typeface="Open Sans" pitchFamily="34" charset="0"/>
                <a:ea typeface="Open Sans" pitchFamily="34" charset="-122"/>
                <a:cs typeface="Open Sans" pitchFamily="34" charset="-120"/>
              </a:rPr>
              <a:t>Future-proof your workforce with NOW HR's talent solutions that ensure you attract, retain, and develop the best people.</a:t>
            </a:r>
            <a:endParaRPr lang="en-US" sz="1500" dirty="0"/>
          </a:p>
        </p:txBody>
      </p:sp>
      <p:sp>
        <p:nvSpPr>
          <p:cNvPr id="5" name="Text 2"/>
          <p:cNvSpPr/>
          <p:nvPr/>
        </p:nvSpPr>
        <p:spPr>
          <a:xfrm>
            <a:off x="669369" y="2941201"/>
            <a:ext cx="3825359" cy="478155"/>
          </a:xfrm>
          <a:prstGeom prst="rect">
            <a:avLst/>
          </a:prstGeom>
          <a:noFill/>
          <a:ln/>
        </p:spPr>
        <p:txBody>
          <a:bodyPr wrap="none" lIns="0" tIns="0" rIns="0" bIns="0" rtlCol="0" anchor="t"/>
          <a:lstStyle/>
          <a:p>
            <a:pPr marL="0" indent="0">
              <a:lnSpc>
                <a:spcPts val="3750"/>
              </a:lnSpc>
              <a:buNone/>
            </a:pPr>
            <a:r>
              <a:rPr lang="en-US" sz="3000" b="1" dirty="0">
                <a:solidFill>
                  <a:srgbClr val="9966FF"/>
                </a:solidFill>
                <a:latin typeface="Nunito Sans Bold" pitchFamily="34" charset="0"/>
                <a:ea typeface="Nunito Sans Bold" pitchFamily="34" charset="-122"/>
                <a:cs typeface="Nunito Sans Bold" pitchFamily="34" charset="-120"/>
              </a:rPr>
              <a:t>Service Details:</a:t>
            </a:r>
            <a:endParaRPr lang="en-US" sz="3000" dirty="0"/>
          </a:p>
        </p:txBody>
      </p:sp>
      <p:pic>
        <p:nvPicPr>
          <p:cNvPr id="6" name="Image 1" descr="preencoded.png"/>
          <p:cNvPicPr>
            <a:picLocks noChangeAspect="1"/>
          </p:cNvPicPr>
          <p:nvPr/>
        </p:nvPicPr>
        <p:blipFill>
          <a:blip r:embed="rId4"/>
          <a:stretch>
            <a:fillRect/>
          </a:stretch>
        </p:blipFill>
        <p:spPr>
          <a:xfrm>
            <a:off x="669369" y="3706178"/>
            <a:ext cx="478155" cy="478155"/>
          </a:xfrm>
          <a:prstGeom prst="rect">
            <a:avLst/>
          </a:prstGeom>
        </p:spPr>
      </p:pic>
      <p:sp>
        <p:nvSpPr>
          <p:cNvPr id="7" name="Text 3"/>
          <p:cNvSpPr/>
          <p:nvPr/>
        </p:nvSpPr>
        <p:spPr>
          <a:xfrm>
            <a:off x="669369" y="4375547"/>
            <a:ext cx="2806184" cy="298847"/>
          </a:xfrm>
          <a:prstGeom prst="rect">
            <a:avLst/>
          </a:prstGeom>
          <a:noFill/>
          <a:ln/>
        </p:spPr>
        <p:txBody>
          <a:bodyPr wrap="none" lIns="0" tIns="0" rIns="0" bIns="0" rtlCol="0" anchor="t"/>
          <a:lstStyle/>
          <a:p>
            <a:pPr marL="0" indent="0" algn="l">
              <a:lnSpc>
                <a:spcPts val="2350"/>
              </a:lnSpc>
              <a:buNone/>
            </a:pPr>
            <a:r>
              <a:rPr lang="en-US" sz="1850" b="1" dirty="0">
                <a:solidFill>
                  <a:srgbClr val="656667"/>
                </a:solidFill>
                <a:latin typeface="Nunito Sans Bold" pitchFamily="34" charset="0"/>
                <a:ea typeface="Nunito Sans Bold" pitchFamily="34" charset="-122"/>
                <a:cs typeface="Nunito Sans Bold" pitchFamily="34" charset="-120"/>
              </a:rPr>
              <a:t>Competency Frameworks</a:t>
            </a:r>
            <a:endParaRPr lang="en-US" sz="1850" dirty="0"/>
          </a:p>
        </p:txBody>
      </p:sp>
      <p:sp>
        <p:nvSpPr>
          <p:cNvPr id="8" name="Text 4"/>
          <p:cNvSpPr/>
          <p:nvPr/>
        </p:nvSpPr>
        <p:spPr>
          <a:xfrm>
            <a:off x="669369" y="4789051"/>
            <a:ext cx="3759160" cy="611743"/>
          </a:xfrm>
          <a:prstGeom prst="rect">
            <a:avLst/>
          </a:prstGeom>
          <a:noFill/>
          <a:ln/>
        </p:spPr>
        <p:txBody>
          <a:bodyPr wrap="square" lIns="0" tIns="0" rIns="0" bIns="0" rtlCol="0" anchor="t"/>
          <a:lstStyle/>
          <a:p>
            <a:pPr marL="0" indent="0" algn="l">
              <a:lnSpc>
                <a:spcPts val="2400"/>
              </a:lnSpc>
              <a:buNone/>
            </a:pPr>
            <a:r>
              <a:rPr lang="en-US" sz="1500" dirty="0">
                <a:solidFill>
                  <a:srgbClr val="656667"/>
                </a:solidFill>
                <a:latin typeface="Open Sans" pitchFamily="34" charset="0"/>
                <a:ea typeface="Open Sans" pitchFamily="34" charset="-122"/>
                <a:cs typeface="Open Sans" pitchFamily="34" charset="-120"/>
              </a:rPr>
              <a:t>Designing models to assess current skills, identify gaps, and guide development.</a:t>
            </a:r>
            <a:endParaRPr lang="en-US" sz="1500" dirty="0"/>
          </a:p>
        </p:txBody>
      </p:sp>
      <p:pic>
        <p:nvPicPr>
          <p:cNvPr id="9" name="Image 2" descr="preencoded.png"/>
          <p:cNvPicPr>
            <a:picLocks noChangeAspect="1"/>
          </p:cNvPicPr>
          <p:nvPr/>
        </p:nvPicPr>
        <p:blipFill>
          <a:blip r:embed="rId5"/>
          <a:stretch>
            <a:fillRect/>
          </a:stretch>
        </p:blipFill>
        <p:spPr>
          <a:xfrm>
            <a:off x="4715351" y="3706178"/>
            <a:ext cx="478155" cy="478155"/>
          </a:xfrm>
          <a:prstGeom prst="rect">
            <a:avLst/>
          </a:prstGeom>
        </p:spPr>
      </p:pic>
      <p:sp>
        <p:nvSpPr>
          <p:cNvPr id="10" name="Text 5"/>
          <p:cNvSpPr/>
          <p:nvPr/>
        </p:nvSpPr>
        <p:spPr>
          <a:xfrm>
            <a:off x="4715351" y="4375547"/>
            <a:ext cx="2390894" cy="298847"/>
          </a:xfrm>
          <a:prstGeom prst="rect">
            <a:avLst/>
          </a:prstGeom>
          <a:noFill/>
          <a:ln/>
        </p:spPr>
        <p:txBody>
          <a:bodyPr wrap="none" lIns="0" tIns="0" rIns="0" bIns="0" rtlCol="0" anchor="t"/>
          <a:lstStyle/>
          <a:p>
            <a:pPr marL="0" indent="0" algn="l">
              <a:lnSpc>
                <a:spcPts val="2350"/>
              </a:lnSpc>
              <a:buNone/>
            </a:pPr>
            <a:r>
              <a:rPr lang="en-US" sz="1850" b="1" dirty="0">
                <a:solidFill>
                  <a:srgbClr val="656667"/>
                </a:solidFill>
                <a:latin typeface="Nunito Sans Bold" pitchFamily="34" charset="0"/>
                <a:ea typeface="Nunito Sans Bold" pitchFamily="34" charset="-122"/>
                <a:cs typeface="Nunito Sans Bold" pitchFamily="34" charset="-120"/>
              </a:rPr>
              <a:t>Succession Planning</a:t>
            </a:r>
            <a:endParaRPr lang="en-US" sz="1850" dirty="0"/>
          </a:p>
        </p:txBody>
      </p:sp>
      <p:sp>
        <p:nvSpPr>
          <p:cNvPr id="11" name="Text 6"/>
          <p:cNvSpPr/>
          <p:nvPr/>
        </p:nvSpPr>
        <p:spPr>
          <a:xfrm>
            <a:off x="4715351" y="4789051"/>
            <a:ext cx="3759279" cy="611743"/>
          </a:xfrm>
          <a:prstGeom prst="rect">
            <a:avLst/>
          </a:prstGeom>
          <a:noFill/>
          <a:ln/>
        </p:spPr>
        <p:txBody>
          <a:bodyPr wrap="square" lIns="0" tIns="0" rIns="0" bIns="0" rtlCol="0" anchor="t"/>
          <a:lstStyle/>
          <a:p>
            <a:pPr marL="0" indent="0" algn="l">
              <a:lnSpc>
                <a:spcPts val="2400"/>
              </a:lnSpc>
              <a:buNone/>
            </a:pPr>
            <a:r>
              <a:rPr lang="en-US" sz="1500" dirty="0">
                <a:solidFill>
                  <a:srgbClr val="656667"/>
                </a:solidFill>
                <a:latin typeface="Open Sans" pitchFamily="34" charset="0"/>
                <a:ea typeface="Open Sans" pitchFamily="34" charset="-122"/>
                <a:cs typeface="Open Sans" pitchFamily="34" charset="-120"/>
              </a:rPr>
              <a:t>Building a pipeline of future leaders to ensure continuity in critical roles.</a:t>
            </a:r>
            <a:endParaRPr lang="en-US" sz="1500" dirty="0"/>
          </a:p>
        </p:txBody>
      </p:sp>
      <p:pic>
        <p:nvPicPr>
          <p:cNvPr id="12" name="Image 3" descr="preencoded.png"/>
          <p:cNvPicPr>
            <a:picLocks noChangeAspect="1"/>
          </p:cNvPicPr>
          <p:nvPr/>
        </p:nvPicPr>
        <p:blipFill>
          <a:blip r:embed="rId6"/>
          <a:stretch>
            <a:fillRect/>
          </a:stretch>
        </p:blipFill>
        <p:spPr>
          <a:xfrm>
            <a:off x="669369" y="5974556"/>
            <a:ext cx="478155" cy="478155"/>
          </a:xfrm>
          <a:prstGeom prst="rect">
            <a:avLst/>
          </a:prstGeom>
        </p:spPr>
      </p:pic>
      <p:sp>
        <p:nvSpPr>
          <p:cNvPr id="13" name="Text 7"/>
          <p:cNvSpPr/>
          <p:nvPr/>
        </p:nvSpPr>
        <p:spPr>
          <a:xfrm>
            <a:off x="669369" y="6643926"/>
            <a:ext cx="3727371" cy="298847"/>
          </a:xfrm>
          <a:prstGeom prst="rect">
            <a:avLst/>
          </a:prstGeom>
          <a:noFill/>
          <a:ln/>
        </p:spPr>
        <p:txBody>
          <a:bodyPr wrap="none" lIns="0" tIns="0" rIns="0" bIns="0" rtlCol="0" anchor="t"/>
          <a:lstStyle/>
          <a:p>
            <a:pPr marL="0" indent="0" algn="l">
              <a:lnSpc>
                <a:spcPts val="2350"/>
              </a:lnSpc>
              <a:buNone/>
            </a:pPr>
            <a:r>
              <a:rPr lang="en-US" sz="1850" b="1" dirty="0">
                <a:solidFill>
                  <a:srgbClr val="656667"/>
                </a:solidFill>
                <a:latin typeface="Nunito Sans Bold" pitchFamily="34" charset="0"/>
                <a:ea typeface="Nunito Sans Bold" pitchFamily="34" charset="-122"/>
                <a:cs typeface="Nunito Sans Bold" pitchFamily="34" charset="-120"/>
              </a:rPr>
              <a:t>Talent Mapping and Gap Analysis</a:t>
            </a:r>
            <a:endParaRPr lang="en-US" sz="1850" dirty="0"/>
          </a:p>
        </p:txBody>
      </p:sp>
      <p:sp>
        <p:nvSpPr>
          <p:cNvPr id="14" name="Text 8"/>
          <p:cNvSpPr/>
          <p:nvPr/>
        </p:nvSpPr>
        <p:spPr>
          <a:xfrm>
            <a:off x="669369" y="7057430"/>
            <a:ext cx="3759160" cy="611743"/>
          </a:xfrm>
          <a:prstGeom prst="rect">
            <a:avLst/>
          </a:prstGeom>
          <a:noFill/>
          <a:ln/>
        </p:spPr>
        <p:txBody>
          <a:bodyPr wrap="square" lIns="0" tIns="0" rIns="0" bIns="0" rtlCol="0" anchor="t"/>
          <a:lstStyle/>
          <a:p>
            <a:pPr marL="0" indent="0" algn="l">
              <a:lnSpc>
                <a:spcPts val="2400"/>
              </a:lnSpc>
              <a:buNone/>
            </a:pPr>
            <a:r>
              <a:rPr lang="en-US" sz="1500" dirty="0">
                <a:solidFill>
                  <a:srgbClr val="656667"/>
                </a:solidFill>
                <a:latin typeface="Open Sans" pitchFamily="34" charset="0"/>
                <a:ea typeface="Open Sans" pitchFamily="34" charset="-122"/>
                <a:cs typeface="Open Sans" pitchFamily="34" charset="-120"/>
              </a:rPr>
              <a:t>Conducting detailed reviews to identify and fill workforce capability gaps.</a:t>
            </a:r>
            <a:endParaRPr lang="en-US" sz="1500" dirty="0"/>
          </a:p>
        </p:txBody>
      </p:sp>
      <p:pic>
        <p:nvPicPr>
          <p:cNvPr id="15" name="Image 4" descr="preencoded.png"/>
          <p:cNvPicPr>
            <a:picLocks noChangeAspect="1"/>
          </p:cNvPicPr>
          <p:nvPr/>
        </p:nvPicPr>
        <p:blipFill>
          <a:blip r:embed="rId7"/>
          <a:stretch>
            <a:fillRect/>
          </a:stretch>
        </p:blipFill>
        <p:spPr>
          <a:xfrm>
            <a:off x="4715351" y="5974556"/>
            <a:ext cx="478155" cy="478155"/>
          </a:xfrm>
          <a:prstGeom prst="rect">
            <a:avLst/>
          </a:prstGeom>
        </p:spPr>
      </p:pic>
      <p:sp>
        <p:nvSpPr>
          <p:cNvPr id="16" name="Text 9"/>
          <p:cNvSpPr/>
          <p:nvPr/>
        </p:nvSpPr>
        <p:spPr>
          <a:xfrm>
            <a:off x="4715351" y="6643926"/>
            <a:ext cx="2390894" cy="298847"/>
          </a:xfrm>
          <a:prstGeom prst="rect">
            <a:avLst/>
          </a:prstGeom>
          <a:noFill/>
          <a:ln/>
        </p:spPr>
        <p:txBody>
          <a:bodyPr wrap="none" lIns="0" tIns="0" rIns="0" bIns="0" rtlCol="0" anchor="t"/>
          <a:lstStyle/>
          <a:p>
            <a:pPr marL="0" indent="0" algn="l">
              <a:lnSpc>
                <a:spcPts val="2350"/>
              </a:lnSpc>
              <a:buNone/>
            </a:pPr>
            <a:r>
              <a:rPr lang="en-US" sz="1850" b="1" dirty="0">
                <a:solidFill>
                  <a:srgbClr val="656667"/>
                </a:solidFill>
                <a:latin typeface="Nunito Sans Bold" pitchFamily="34" charset="0"/>
                <a:ea typeface="Nunito Sans Bold" pitchFamily="34" charset="-122"/>
                <a:cs typeface="Nunito Sans Bold" pitchFamily="34" charset="-120"/>
              </a:rPr>
              <a:t>Workforce Planning</a:t>
            </a:r>
            <a:endParaRPr lang="en-US" sz="1850" dirty="0"/>
          </a:p>
        </p:txBody>
      </p:sp>
      <p:sp>
        <p:nvSpPr>
          <p:cNvPr id="17" name="Text 10"/>
          <p:cNvSpPr/>
          <p:nvPr/>
        </p:nvSpPr>
        <p:spPr>
          <a:xfrm>
            <a:off x="4715351" y="7057430"/>
            <a:ext cx="3759279" cy="611743"/>
          </a:xfrm>
          <a:prstGeom prst="rect">
            <a:avLst/>
          </a:prstGeom>
          <a:noFill/>
          <a:ln/>
        </p:spPr>
        <p:txBody>
          <a:bodyPr wrap="square" lIns="0" tIns="0" rIns="0" bIns="0" rtlCol="0" anchor="t"/>
          <a:lstStyle/>
          <a:p>
            <a:pPr marL="0" indent="0" algn="l">
              <a:lnSpc>
                <a:spcPts val="2400"/>
              </a:lnSpc>
              <a:buNone/>
            </a:pPr>
            <a:r>
              <a:rPr lang="en-US" sz="1500" dirty="0">
                <a:solidFill>
                  <a:srgbClr val="656667"/>
                </a:solidFill>
                <a:latin typeface="Open Sans" pitchFamily="34" charset="0"/>
                <a:ea typeface="Open Sans" pitchFamily="34" charset="-122"/>
                <a:cs typeface="Open Sans" pitchFamily="34" charset="-120"/>
              </a:rPr>
              <a:t>Aligning resources with long-term strategic objectives.</a:t>
            </a:r>
            <a:endParaRPr lang="en-US" sz="1500" dirty="0"/>
          </a:p>
        </p:txBody>
      </p:sp>
      <p:grpSp>
        <p:nvGrpSpPr>
          <p:cNvPr id="18" name="object 5">
            <a:extLst>
              <a:ext uri="{FF2B5EF4-FFF2-40B4-BE49-F238E27FC236}">
                <a16:creationId xmlns:a16="http://schemas.microsoft.com/office/drawing/2014/main" id="{1BEE7CF4-35AD-F8F2-A277-3B601455516D}"/>
              </a:ext>
            </a:extLst>
          </p:cNvPr>
          <p:cNvGrpSpPr/>
          <p:nvPr/>
        </p:nvGrpSpPr>
        <p:grpSpPr>
          <a:xfrm>
            <a:off x="0" y="7976615"/>
            <a:ext cx="14630400" cy="253365"/>
            <a:chOff x="0" y="7976615"/>
            <a:chExt cx="14630400" cy="253365"/>
          </a:xfrm>
        </p:grpSpPr>
        <p:sp>
          <p:nvSpPr>
            <p:cNvPr id="19" name="object 6">
              <a:extLst>
                <a:ext uri="{FF2B5EF4-FFF2-40B4-BE49-F238E27FC236}">
                  <a16:creationId xmlns:a16="http://schemas.microsoft.com/office/drawing/2014/main" id="{82ECC901-17CF-0377-1D8D-E114E92CF025}"/>
                </a:ext>
              </a:extLst>
            </p:cNvPr>
            <p:cNvSpPr/>
            <p:nvPr/>
          </p:nvSpPr>
          <p:spPr>
            <a:xfrm>
              <a:off x="0" y="7976615"/>
              <a:ext cx="8583295" cy="251460"/>
            </a:xfrm>
            <a:custGeom>
              <a:avLst/>
              <a:gdLst/>
              <a:ahLst/>
              <a:cxnLst/>
              <a:rect l="l" t="t" r="r" b="b"/>
              <a:pathLst>
                <a:path w="8583295" h="251459">
                  <a:moveTo>
                    <a:pt x="8583168" y="0"/>
                  </a:moveTo>
                  <a:lnTo>
                    <a:pt x="0" y="0"/>
                  </a:lnTo>
                  <a:lnTo>
                    <a:pt x="0" y="251460"/>
                  </a:lnTo>
                  <a:lnTo>
                    <a:pt x="8583168" y="251460"/>
                  </a:lnTo>
                  <a:lnTo>
                    <a:pt x="8583168" y="0"/>
                  </a:lnTo>
                  <a:close/>
                </a:path>
              </a:pathLst>
            </a:custGeom>
            <a:solidFill>
              <a:srgbClr val="844DE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object 7">
              <a:extLst>
                <a:ext uri="{FF2B5EF4-FFF2-40B4-BE49-F238E27FC236}">
                  <a16:creationId xmlns:a16="http://schemas.microsoft.com/office/drawing/2014/main" id="{D0B3A79E-8B33-2C7A-5F97-D9A04B8557A4}"/>
                </a:ext>
              </a:extLst>
            </p:cNvPr>
            <p:cNvSpPr/>
            <p:nvPr/>
          </p:nvSpPr>
          <p:spPr>
            <a:xfrm>
              <a:off x="8581643" y="7976615"/>
              <a:ext cx="6049010" cy="253365"/>
            </a:xfrm>
            <a:custGeom>
              <a:avLst/>
              <a:gdLst/>
              <a:ahLst/>
              <a:cxnLst/>
              <a:rect l="l" t="t" r="r" b="b"/>
              <a:pathLst>
                <a:path w="6049009" h="253365">
                  <a:moveTo>
                    <a:pt x="6048756" y="0"/>
                  </a:moveTo>
                  <a:lnTo>
                    <a:pt x="0" y="0"/>
                  </a:lnTo>
                  <a:lnTo>
                    <a:pt x="0" y="252984"/>
                  </a:lnTo>
                  <a:lnTo>
                    <a:pt x="6048756" y="252984"/>
                  </a:lnTo>
                  <a:lnTo>
                    <a:pt x="6048756" y="0"/>
                  </a:lnTo>
                  <a:close/>
                </a:path>
              </a:pathLst>
            </a:custGeom>
            <a:solidFill>
              <a:srgbClr val="00D7B8"/>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21" name="Image 0" descr="preencoded.png">
            <a:extLst>
              <a:ext uri="{FF2B5EF4-FFF2-40B4-BE49-F238E27FC236}">
                <a16:creationId xmlns:a16="http://schemas.microsoft.com/office/drawing/2014/main" id="{A8018CD6-D726-B524-D680-04A4ABEFB7E9}"/>
              </a:ext>
            </a:extLst>
          </p:cNvPr>
          <p:cNvPicPr>
            <a:picLocks noChangeAspect="1"/>
          </p:cNvPicPr>
          <p:nvPr/>
        </p:nvPicPr>
        <p:blipFill>
          <a:blip r:embed="rId8"/>
          <a:stretch>
            <a:fillRect/>
          </a:stretch>
        </p:blipFill>
        <p:spPr>
          <a:xfrm>
            <a:off x="13213080" y="228600"/>
            <a:ext cx="1188720" cy="285869"/>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88</TotalTime>
  <Words>3089</Words>
  <Application>Microsoft Office PowerPoint</Application>
  <PresentationFormat>Custom</PresentationFormat>
  <Paragraphs>254</Paragraphs>
  <Slides>28</Slides>
  <Notes>23</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Expert Consulting Team</vt:lpstr>
      <vt:lpstr>Our Leadership Team</vt:lpstr>
      <vt:lpstr>Our Leadership Team</vt:lpstr>
      <vt:lpstr>Our Leadership Team</vt:lpstr>
      <vt:lpstr>Our Leadership Team</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Salman Modan</cp:lastModifiedBy>
  <cp:revision>22</cp:revision>
  <dcterms:created xsi:type="dcterms:W3CDTF">2024-11-25T21:27:33Z</dcterms:created>
  <dcterms:modified xsi:type="dcterms:W3CDTF">2025-04-11T00:10:36Z</dcterms:modified>
</cp:coreProperties>
</file>